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2" r:id="rId3"/>
    <p:sldId id="257" r:id="rId4"/>
    <p:sldId id="258" r:id="rId5"/>
    <p:sldId id="259" r:id="rId6"/>
    <p:sldId id="260" r:id="rId7"/>
    <p:sldId id="289" r:id="rId8"/>
    <p:sldId id="288" r:id="rId9"/>
    <p:sldId id="261" r:id="rId10"/>
    <p:sldId id="265" r:id="rId11"/>
    <p:sldId id="262" r:id="rId12"/>
    <p:sldId id="267" r:id="rId13"/>
    <p:sldId id="263" r:id="rId14"/>
    <p:sldId id="266" r:id="rId15"/>
    <p:sldId id="283" r:id="rId16"/>
    <p:sldId id="273" r:id="rId17"/>
    <p:sldId id="280" r:id="rId18"/>
    <p:sldId id="281" r:id="rId19"/>
    <p:sldId id="274" r:id="rId20"/>
    <p:sldId id="275" r:id="rId21"/>
    <p:sldId id="276" r:id="rId22"/>
    <p:sldId id="290" r:id="rId23"/>
    <p:sldId id="291" r:id="rId24"/>
    <p:sldId id="284" r:id="rId25"/>
    <p:sldId id="269" r:id="rId26"/>
    <p:sldId id="270" r:id="rId27"/>
    <p:sldId id="277" r:id="rId28"/>
    <p:sldId id="279" r:id="rId29"/>
    <p:sldId id="278" r:id="rId30"/>
    <p:sldId id="286" r:id="rId31"/>
    <p:sldId id="285" r:id="rId32"/>
    <p:sldId id="271" r:id="rId33"/>
    <p:sldId id="282" r:id="rId34"/>
    <p:sldId id="287" r:id="rId3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11BA5D33-07F4-4301-8969-79F29437387E}">
          <p14:sldIdLst>
            <p14:sldId id="256"/>
            <p14:sldId id="272"/>
            <p14:sldId id="257"/>
            <p14:sldId id="258"/>
            <p14:sldId id="259"/>
            <p14:sldId id="260"/>
            <p14:sldId id="289"/>
            <p14:sldId id="288"/>
            <p14:sldId id="261"/>
            <p14:sldId id="265"/>
            <p14:sldId id="262"/>
            <p14:sldId id="267"/>
            <p14:sldId id="263"/>
            <p14:sldId id="266"/>
            <p14:sldId id="283"/>
            <p14:sldId id="273"/>
            <p14:sldId id="280"/>
            <p14:sldId id="281"/>
            <p14:sldId id="274"/>
            <p14:sldId id="275"/>
            <p14:sldId id="276"/>
            <p14:sldId id="290"/>
            <p14:sldId id="291"/>
            <p14:sldId id="284"/>
            <p14:sldId id="269"/>
            <p14:sldId id="270"/>
            <p14:sldId id="277"/>
            <p14:sldId id="279"/>
            <p14:sldId id="278"/>
            <p14:sldId id="286"/>
            <p14:sldId id="285"/>
            <p14:sldId id="271"/>
            <p14:sldId id="282"/>
            <p14:sldId id="28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072" autoAdjust="0"/>
    <p:restoredTop sz="94660"/>
  </p:normalViewPr>
  <p:slideViewPr>
    <p:cSldViewPr snapToGrid="0">
      <p:cViewPr varScale="1">
        <p:scale>
          <a:sx n="86" d="100"/>
          <a:sy n="86" d="100"/>
        </p:scale>
        <p:origin x="54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D1306-3C75-444D-BB14-AFD040C77E17}" type="datetimeFigureOut">
              <a:rPr lang="ru-RU" smtClean="0"/>
              <a:t>пт 03.12.21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E92421-F275-450F-ADC4-3EA3F1CC74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30802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D1306-3C75-444D-BB14-AFD040C77E17}" type="datetimeFigureOut">
              <a:rPr lang="ru-RU" smtClean="0"/>
              <a:t>пт 03.12.21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E92421-F275-450F-ADC4-3EA3F1CC74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54878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D1306-3C75-444D-BB14-AFD040C77E17}" type="datetimeFigureOut">
              <a:rPr lang="ru-RU" smtClean="0"/>
              <a:t>пт 03.12.21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E92421-F275-450F-ADC4-3EA3F1CC74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82720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D1306-3C75-444D-BB14-AFD040C77E17}" type="datetimeFigureOut">
              <a:rPr lang="ru-RU" smtClean="0"/>
              <a:t>пт 03.12.21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E92421-F275-450F-ADC4-3EA3F1CC74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4278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D1306-3C75-444D-BB14-AFD040C77E17}" type="datetimeFigureOut">
              <a:rPr lang="ru-RU" smtClean="0"/>
              <a:t>пт 03.12.21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E92421-F275-450F-ADC4-3EA3F1CC74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39814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D1306-3C75-444D-BB14-AFD040C77E17}" type="datetimeFigureOut">
              <a:rPr lang="ru-RU" smtClean="0"/>
              <a:t>пт 03.12.21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E92421-F275-450F-ADC4-3EA3F1CC74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12073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D1306-3C75-444D-BB14-AFD040C77E17}" type="datetimeFigureOut">
              <a:rPr lang="ru-RU" smtClean="0"/>
              <a:t>пт 03.12.21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E92421-F275-450F-ADC4-3EA3F1CC74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8411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D1306-3C75-444D-BB14-AFD040C77E17}" type="datetimeFigureOut">
              <a:rPr lang="ru-RU" smtClean="0"/>
              <a:t>пт 03.12.21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E92421-F275-450F-ADC4-3EA3F1CC74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68579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D1306-3C75-444D-BB14-AFD040C77E17}" type="datetimeFigureOut">
              <a:rPr lang="ru-RU" smtClean="0"/>
              <a:t>пт 03.12.21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E92421-F275-450F-ADC4-3EA3F1CC74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05712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D1306-3C75-444D-BB14-AFD040C77E17}" type="datetimeFigureOut">
              <a:rPr lang="ru-RU" smtClean="0"/>
              <a:t>пт 03.12.21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E92421-F275-450F-ADC4-3EA3F1CC74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41229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D1306-3C75-444D-BB14-AFD040C77E17}" type="datetimeFigureOut">
              <a:rPr lang="ru-RU" smtClean="0"/>
              <a:t>пт 03.12.21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E92421-F275-450F-ADC4-3EA3F1CC74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97110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DD1306-3C75-444D-BB14-AFD040C77E17}" type="datetimeFigureOut">
              <a:rPr lang="ru-RU" smtClean="0"/>
              <a:t>пт 03.12.21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E92421-F275-450F-ADC4-3EA3F1CC74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5254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png"/><Relationship Id="rId4" Type="http://schemas.openxmlformats.org/officeDocument/2006/relationships/image" Target="../media/image50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Лето в детском саду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537" y="791737"/>
            <a:ext cx="7096820" cy="5322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74883" y="1057072"/>
            <a:ext cx="430065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Семинар-совещание с руководителями </a:t>
            </a:r>
            <a:r>
              <a:rPr lang="ru-RU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образовательных организаций </a:t>
            </a:r>
            <a:r>
              <a:rPr lang="ru-RU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 итогам летней оздоровительной кампании </a:t>
            </a:r>
          </a:p>
          <a:p>
            <a:pPr algn="ctr"/>
            <a:r>
              <a:rPr lang="ru-RU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2021 года, планам и задачам на 2022 года </a:t>
            </a:r>
          </a:p>
        </p:txBody>
      </p:sp>
    </p:spTree>
    <p:extLst>
      <p:ext uri="{BB962C8B-B14F-4D97-AF65-F5344CB8AC3E}">
        <p14:creationId xmlns:p14="http://schemas.microsoft.com/office/powerpoint/2010/main" val="16631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459" y="472689"/>
            <a:ext cx="4655169" cy="620689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9923" y="869794"/>
            <a:ext cx="6714272" cy="5035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0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38614" y="291042"/>
            <a:ext cx="114708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70510" algn="ctr">
              <a:spcAft>
                <a:spcPts val="0"/>
              </a:spcAft>
            </a:pPr>
            <a:r>
              <a:rPr lang="ru-RU" sz="2400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Оздоровительная смена </a:t>
            </a:r>
            <a:r>
              <a:rPr lang="ru-RU" sz="2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 период осенних каникул </a:t>
            </a:r>
            <a:endParaRPr lang="ru-RU" sz="2400" b="1" i="1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70510" algn="ctr">
              <a:spcAft>
                <a:spcPts val="0"/>
              </a:spcAft>
            </a:pPr>
            <a:r>
              <a:rPr lang="ru-RU" sz="2400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на </a:t>
            </a:r>
            <a:r>
              <a:rPr lang="ru-RU" sz="2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базе МКОУ СОШ № 16 г. Бирюсинска </a:t>
            </a:r>
            <a:r>
              <a:rPr lang="ru-RU" sz="2400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для детей с ОВЗ</a:t>
            </a:r>
            <a:endParaRPr lang="ru-RU" sz="2400" b="1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50" y="1371600"/>
            <a:ext cx="3855534" cy="514071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8840" y="1371600"/>
            <a:ext cx="6854282" cy="5140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756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456" y="200722"/>
            <a:ext cx="2968549" cy="395806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1113" y="200721"/>
            <a:ext cx="2968550" cy="395806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898" y="2877015"/>
            <a:ext cx="6602935" cy="3625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14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0917" y="235286"/>
            <a:ext cx="1173108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70510" algn="ctr">
              <a:spcAft>
                <a:spcPts val="0"/>
              </a:spcAft>
            </a:pPr>
            <a:r>
              <a:rPr lang="ru-RU" sz="2400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Занятость несовершеннолетних, </a:t>
            </a:r>
          </a:p>
          <a:p>
            <a:pPr indent="270510" algn="ctr">
              <a:spcAft>
                <a:spcPts val="0"/>
              </a:spcAft>
            </a:pPr>
            <a:r>
              <a:rPr lang="ru-RU" sz="2400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состоящих </a:t>
            </a:r>
            <a:r>
              <a:rPr lang="ru-RU" sz="2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на различных видах профилактического </a:t>
            </a:r>
            <a:r>
              <a:rPr lang="ru-RU" sz="2400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учета</a:t>
            </a:r>
            <a:endParaRPr lang="ru-RU" sz="1600" b="1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8830879"/>
              </p:ext>
            </p:extLst>
          </p:nvPr>
        </p:nvGraphicFramePr>
        <p:xfrm>
          <a:off x="666200" y="1449658"/>
          <a:ext cx="10897616" cy="409119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97094">
                  <a:extLst>
                    <a:ext uri="{9D8B030D-6E8A-4147-A177-3AD203B41FA5}">
                      <a16:colId xmlns:a16="http://schemas.microsoft.com/office/drawing/2014/main" val="3244018363"/>
                    </a:ext>
                  </a:extLst>
                </a:gridCol>
                <a:gridCol w="562658">
                  <a:extLst>
                    <a:ext uri="{9D8B030D-6E8A-4147-A177-3AD203B41FA5}">
                      <a16:colId xmlns:a16="http://schemas.microsoft.com/office/drawing/2014/main" val="1504575700"/>
                    </a:ext>
                  </a:extLst>
                </a:gridCol>
                <a:gridCol w="2941936">
                  <a:extLst>
                    <a:ext uri="{9D8B030D-6E8A-4147-A177-3AD203B41FA5}">
                      <a16:colId xmlns:a16="http://schemas.microsoft.com/office/drawing/2014/main" val="1734812765"/>
                    </a:ext>
                  </a:extLst>
                </a:gridCol>
                <a:gridCol w="699931">
                  <a:extLst>
                    <a:ext uri="{9D8B030D-6E8A-4147-A177-3AD203B41FA5}">
                      <a16:colId xmlns:a16="http://schemas.microsoft.com/office/drawing/2014/main" val="2322570645"/>
                    </a:ext>
                  </a:extLst>
                </a:gridCol>
                <a:gridCol w="3196257">
                  <a:extLst>
                    <a:ext uri="{9D8B030D-6E8A-4147-A177-3AD203B41FA5}">
                      <a16:colId xmlns:a16="http://schemas.microsoft.com/office/drawing/2014/main" val="50577398"/>
                    </a:ext>
                  </a:extLst>
                </a:gridCol>
                <a:gridCol w="599740">
                  <a:extLst>
                    <a:ext uri="{9D8B030D-6E8A-4147-A177-3AD203B41FA5}">
                      <a16:colId xmlns:a16="http://schemas.microsoft.com/office/drawing/2014/main" val="2258064960"/>
                    </a:ext>
                  </a:extLst>
                </a:gridCol>
              </a:tblGrid>
              <a:tr h="496168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июнь 2021 г.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июль 2021 г.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август 2021 г.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1663446"/>
                  </a:ext>
                </a:extLst>
              </a:tr>
              <a:tr h="908886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 55 обучающихся ОО, состоящих на различных видах профилактического учета, в июне 2021 г. охвачены занятостью 50 человек (91%), в том числе: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 41 обучающегося ОО, состоящего на различных видах профилактического учета, охвачены занятостью 34 человека (82%), в том числе: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 55 обучающихся ОО, состоящего на различных видах профилактического учета, охвачены занятостью 41 человек (75 %), в том числе: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6960980"/>
                  </a:ext>
                </a:extLst>
              </a:tr>
              <a:tr h="19257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посещение ЛДП </a:t>
                      </a: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отдых по путевке КЦСОН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отдых по путевке КЦСОН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24355125"/>
                  </a:ext>
                </a:extLst>
              </a:tr>
              <a:tr h="32561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отдых по путевке КЦСОН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работа на пришкольном участке 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работа на пришкольном участке 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84258845"/>
                  </a:ext>
                </a:extLst>
              </a:tr>
              <a:tr h="35683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экологические отряды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ремонтные бригады 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ремонтные бригады 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50693553"/>
                  </a:ext>
                </a:extLst>
              </a:tr>
              <a:tr h="25372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ремонтные бригады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участие в краткосрочных программах 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участие в краткосрочных программах 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9024780"/>
                  </a:ext>
                </a:extLst>
              </a:tr>
              <a:tr h="49616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участие в краткосрочны программах 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поступление в учебные заведения 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подготовка к пересдаче ГИА/ЕГЭ 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10247289"/>
                  </a:ext>
                </a:extLst>
              </a:tr>
              <a:tr h="49616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прохождение итоговой аттестации, поступление в учебные заведения 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298964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97402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740" y="101335"/>
            <a:ext cx="4994448" cy="374583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1658" y="2897241"/>
            <a:ext cx="5731727" cy="3771739"/>
          </a:xfrm>
          <a:prstGeom prst="rect">
            <a:avLst/>
          </a:prstGeom>
        </p:spPr>
      </p:pic>
      <p:pic>
        <p:nvPicPr>
          <p:cNvPr id="5122" name="Picture 2" descr="15 июня МКОУ Черчетская СОШ 2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0584" y="3994169"/>
            <a:ext cx="2006109" cy="2674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17 июня МКОУ СОШ № 16 г. Бирюсинска 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3684" y="101335"/>
            <a:ext cx="2007674" cy="2674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7098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Лето в детском саду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537" y="791737"/>
            <a:ext cx="7096820" cy="5322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74883" y="1057072"/>
            <a:ext cx="430065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Семинар-совещание с руководителями </a:t>
            </a:r>
            <a:r>
              <a:rPr lang="ru-RU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образовательных организаций </a:t>
            </a:r>
            <a:r>
              <a:rPr lang="ru-RU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 итогам летней оздоровительной кампании </a:t>
            </a:r>
          </a:p>
          <a:p>
            <a:pPr algn="ctr"/>
            <a:r>
              <a:rPr lang="ru-RU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2021 года, планам и задачам на 2022 года </a:t>
            </a:r>
          </a:p>
        </p:txBody>
      </p:sp>
    </p:spTree>
    <p:extLst>
      <p:ext uri="{BB962C8B-B14F-4D97-AF65-F5344CB8AC3E}">
        <p14:creationId xmlns:p14="http://schemas.microsoft.com/office/powerpoint/2010/main" val="1138701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3024" y="468350"/>
            <a:ext cx="1164187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Ключевые моменты по итогам ЛОК-2021 года </a:t>
            </a:r>
          </a:p>
          <a:p>
            <a:pPr algn="ctr"/>
            <a:r>
              <a:rPr lang="ru-RU" sz="4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 по подготовке к сезону 2022 года </a:t>
            </a:r>
            <a:endParaRPr lang="ru-RU" sz="4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0" name="Picture 4" descr="11 июня МКОУ СОШ № 5 г. Ташет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2762" y="1791789"/>
            <a:ext cx="3899582" cy="4843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8 июня МКОУ СОШ № 17 р.п. Юрты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641" y="2508409"/>
            <a:ext cx="6886000" cy="3167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2092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1346" y="167453"/>
            <a:ext cx="11508059" cy="64377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70510" algn="just"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Основные 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замечания </a:t>
            </a:r>
            <a:r>
              <a:rPr lang="ru-RU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выявленные в 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рамках </a:t>
            </a:r>
            <a:r>
              <a:rPr lang="ru-RU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подготовки ЛДП, 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указанные в экспертных заключениях: </a:t>
            </a:r>
          </a:p>
          <a:p>
            <a:pPr indent="270510" algn="just">
              <a:lnSpc>
                <a:spcPct val="115000"/>
              </a:lnSpc>
              <a:spcAft>
                <a:spcPts val="0"/>
              </a:spcAft>
            </a:pPr>
            <a:endParaRPr lang="ru-RU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70510" algn="just"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 обеспечена поточность технологических процессов, исключающих встречные потоки сырья, сырых полуфабрикатов и готовой продукции;</a:t>
            </a:r>
          </a:p>
          <a:p>
            <a:pPr indent="270510"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через один вход осуществляется поступление сырья (необработанной овощной продукции и сырых яиц), грязной кухонной посуды из производственного цеха и поступление обработанных чистых яиц, полуфабрикатов и готовой продукции, чистой столовой и кухонной посуды;</a:t>
            </a:r>
          </a:p>
          <a:p>
            <a:pPr indent="270510"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овощные нарезки или салаты до момента реализации временно хранятся вне холодильного оборудования на столе «готовая продукция» (хранение в витрине или холодильнике);</a:t>
            </a:r>
          </a:p>
          <a:p>
            <a:pPr indent="270510"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кухонная посуда для приготовления блюд выполнена из алюминия;</a:t>
            </a:r>
          </a:p>
          <a:p>
            <a:pPr indent="270510"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инвентарь, используемый для раздачи и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порционирования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блюд, не имеет мерной метки объема в литрах и (или) миллилитрах;</a:t>
            </a:r>
          </a:p>
          <a:p>
            <a:pPr indent="270510"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не организована безопасная утилизация ртутных ламп, отсутствует договор на утилизацию ртутных ламп;</a:t>
            </a:r>
          </a:p>
          <a:p>
            <a:pPr indent="270510"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отсутствует помещение для оказания медицинской помощи, с наличием раковины с подводом холодной и горячей воды;</a:t>
            </a:r>
          </a:p>
          <a:p>
            <a:pPr indent="270510"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отсутствует термометр для контроля температуры блюд;</a:t>
            </a:r>
          </a:p>
          <a:p>
            <a:pPr indent="270510"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отсутствует прибор для измерения относительной влажности; </a:t>
            </a:r>
          </a:p>
          <a:p>
            <a:pPr indent="270510"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отсутствуют рециркуляторы, либо недостаточное их количество;</a:t>
            </a:r>
          </a:p>
          <a:p>
            <a:pPr indent="270510"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внутренняя отделка помещений имеет дефекты покрытия и повреждения, из материалов, не позволяющих проводит влажную уборку с использованием моющих и дезинфицирующих средств.</a:t>
            </a:r>
            <a:endParaRPr lang="ru-RU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6095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45688" y="622771"/>
            <a:ext cx="11418848" cy="51891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замечания, </a:t>
            </a:r>
            <a:r>
              <a:rPr lang="ru-RU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выявленные 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рамках проверки ЛДП в июне 2021 года;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70510" algn="just">
              <a:lnSpc>
                <a:spcPct val="115000"/>
              </a:lnSpc>
              <a:spcAft>
                <a:spcPts val="0"/>
              </a:spcAft>
            </a:pPr>
            <a:endParaRPr lang="ru-RU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70510" algn="just"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июне 2021 года ТО Роспотребнадзора были проведены проверки ЛДП на базе МКОУ Рождественской СОШ, МКОУ СОШ № 6 г. Бирюсинска, МКОУ СОШ № 85 г. Тайшета, МКОУ Шелеховская СОШ.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70510" algn="just">
              <a:lnSpc>
                <a:spcPct val="115000"/>
              </a:lnSpc>
              <a:spcAft>
                <a:spcPts val="0"/>
              </a:spcAft>
            </a:pPr>
            <a:endParaRPr lang="ru-RU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70510" algn="just"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Были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выявлены следующие замечания: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70510"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отсутствуют отдельные маркированные емкости и ветоши для обработки разделочных столов готовой и сырой продукции;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70510"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не обеспечен контроль выдачи готовой продукции с регистрацией в журнале бракеража готовой кулинарной продукции;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70510"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не обеспечено регулярное обеззараживание воздуха в игровых помещениях, согласно утвержденного графика;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70510"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не обеспечена маркировка емкости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дезсредства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для проведения дезинфекции поверхностей, с указанием срока годности, в соответствии инструкции по их применению;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70510"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не обеспечено в туалетных помещениях для обработки рук кожными антисептиками для соблюдения личной гигиены обучающимися и персоналом;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70510"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не соответствует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СанПиН 10-дневное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меню.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Меню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обязательно должно быть для детей 7-10 лет и 11-16 лет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5825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6479" y="680224"/>
            <a:ext cx="11530359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Цели и задачи на 2022 год:</a:t>
            </a:r>
          </a:p>
          <a:p>
            <a:pPr algn="just"/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Tx/>
              <a:buChar char="-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проведения мероприятий для создания безопасных условий для обучающихся, посещающих лагеря дневного пребывания (санитарно-эпидемиологических, противопожарных, антитеррористических, безопасных перевозок и прочих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</a:p>
          <a:p>
            <a:pPr marL="285750" indent="-285750" algn="just">
              <a:buFontTx/>
              <a:buChar char="-"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Tx/>
              <a:buChar char="-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принятие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мер по организации качественного питания и питьевого режима в соответствии с требованиями СанПиН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285750" indent="-285750" algn="just">
              <a:buFontTx/>
              <a:buChar char="-"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Tx/>
              <a:buChar char="-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воспитательной работы в лагерях дневного пребывания и проведение культурно-развлекательных и спортивно-массовых мероприятий в муниципальных образованиях района для несовершеннолетних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285750" indent="-285750" algn="just">
              <a:buFontTx/>
              <a:buChar char="-"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Tx/>
              <a:buChar char="-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профилактической работы с родителями (законными представителями) по обязательному страхованию детей от несчастного случая и клещевого энцефалита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285750" indent="-285750" algn="just">
              <a:buFontTx/>
              <a:buChar char="-"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Tx/>
              <a:buChar char="-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контроля за занятостью детей, состоящих на профилактических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учетах (в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т.ч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разработка индивидуальных планов занятости несовершеннолетних)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6341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045" y="3269117"/>
            <a:ext cx="4496643" cy="29765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7225" y="3269117"/>
            <a:ext cx="3968732" cy="297655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196790" y="468350"/>
            <a:ext cx="825190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Итоги летней оздоровительной кампании в образовательных организациях Тайшетского района </a:t>
            </a:r>
            <a:endParaRPr lang="ru-RU" sz="4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5661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38614" y="382741"/>
            <a:ext cx="11381679" cy="5624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70510" algn="ctr">
              <a:lnSpc>
                <a:spcPct val="107000"/>
              </a:lnSpc>
              <a:spcAft>
                <a:spcPts val="0"/>
              </a:spcAft>
            </a:pPr>
            <a:r>
              <a:rPr lang="ru-RU" sz="28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Напоминаем, что с 1 января 2021 года </a:t>
            </a:r>
            <a:endParaRPr lang="ru-RU" sz="2800" b="1" i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70510" algn="ctr">
              <a:lnSpc>
                <a:spcPct val="107000"/>
              </a:lnSpc>
              <a:spcAft>
                <a:spcPts val="0"/>
              </a:spcAft>
            </a:pPr>
            <a:r>
              <a:rPr lang="ru-RU" sz="28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вступили </a:t>
            </a:r>
            <a:r>
              <a:rPr lang="ru-RU" sz="28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действие следующие </a:t>
            </a:r>
            <a:r>
              <a:rPr lang="ru-RU" sz="28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документы: </a:t>
            </a:r>
          </a:p>
          <a:p>
            <a:pPr indent="270510" algn="just">
              <a:lnSpc>
                <a:spcPct val="107000"/>
              </a:lnSpc>
              <a:spcAft>
                <a:spcPts val="0"/>
              </a:spcAft>
            </a:pPr>
            <a:endParaRPr lang="ru-RU" sz="20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07000"/>
              </a:lnSpc>
              <a:spcAft>
                <a:spcPts val="0"/>
              </a:spcAft>
              <a:buFontTx/>
              <a:buChar char="-"/>
            </a:pP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 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2.4.3648-20 «Санитарно-эпидемиологические требования к организациям воспитания и обучения, отдыха и оздоровления детей и молодежи</a:t>
            </a: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»,</a:t>
            </a:r>
          </a:p>
          <a:p>
            <a:pPr marL="285750" indent="-285750" algn="just">
              <a:lnSpc>
                <a:spcPct val="107000"/>
              </a:lnSpc>
              <a:spcAft>
                <a:spcPts val="0"/>
              </a:spcAft>
              <a:buFontTx/>
              <a:buChar char="-"/>
            </a:pPr>
            <a:endParaRPr lang="ru-RU" sz="20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07000"/>
              </a:lnSpc>
              <a:spcAft>
                <a:spcPts val="0"/>
              </a:spcAft>
              <a:buFontTx/>
              <a:buChar char="-"/>
            </a:pPr>
            <a:r>
              <a:rPr lang="ru-RU" sz="20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СанПин</a:t>
            </a: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2.3/2.4.3590-20 «Санитарно-эпидемиологические требования к организации общественного питания населения</a:t>
            </a: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»,</a:t>
            </a:r>
          </a:p>
          <a:p>
            <a:pPr marL="285750" indent="-285750" algn="just">
              <a:lnSpc>
                <a:spcPct val="107000"/>
              </a:lnSpc>
              <a:spcAft>
                <a:spcPts val="0"/>
              </a:spcAft>
              <a:buFontTx/>
              <a:buChar char="-"/>
            </a:pPr>
            <a:endParaRPr lang="ru-RU" sz="20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07000"/>
              </a:lnSpc>
              <a:spcAft>
                <a:spcPts val="0"/>
              </a:spcAft>
              <a:buFontTx/>
              <a:buChar char="-"/>
            </a:pP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 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3.1/2.4.3598-20 «Санитарно-эпидемиологические требования к устройству, содержанию и организации работы образовательных организаций и других объектов социальной инфраструктуры для детей и молодежи в условиях распространения новой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коронавирусной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инфекции (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COVID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-19</a:t>
            </a: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)»,</a:t>
            </a:r>
          </a:p>
          <a:p>
            <a:pPr marL="342900" indent="-342900" algn="just">
              <a:lnSpc>
                <a:spcPct val="107000"/>
              </a:lnSpc>
              <a:spcAft>
                <a:spcPts val="0"/>
              </a:spcAft>
              <a:buFontTx/>
              <a:buChar char="-"/>
            </a:pPr>
            <a:endParaRPr lang="ru-RU" sz="20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07000"/>
              </a:lnSpc>
              <a:buFontTx/>
              <a:buChar char="-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Правила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противопожарного режима в Российской Федерации, утвержденные постановлением Правительства РФ от 16.09.2020 года № 1479.</a:t>
            </a:r>
          </a:p>
          <a:p>
            <a:pPr marL="342900" indent="-342900" algn="just">
              <a:lnSpc>
                <a:spcPct val="107000"/>
              </a:lnSpc>
              <a:spcAft>
                <a:spcPts val="0"/>
              </a:spcAft>
              <a:buFontTx/>
              <a:buChar char="-"/>
            </a:pPr>
            <a:endParaRPr lang="ru-RU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7830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5327" y="0"/>
            <a:ext cx="11474605" cy="68880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6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требования отдела надзорной деятельности и профилактической работы МЧС по Тайшетскому и Чунскому районам:</a:t>
            </a:r>
            <a:endParaRPr lang="ru-RU" sz="1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приказ о назначении лица, ответственного за пожарную безопасность в ДОЛ;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утвержденная инструкция о мерах пожарной безопасности;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инструкции о порядке действий обслуживающего персонала на случай возникновения пожара в дневное и ночное время;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документы, подтверждающие обучение лиц мерам пожарной безопасности путем проведения противопожарного инструктажа и прохождения пожарно-технического минимума (журналы, расписания занятий, ведомости по приему зачетов и т.д.);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планы эвакуации;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приказ о запрете курения на территории, в здании и сооружениях;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исполнительная документация на установку системы противопожарной защиты объектов;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акты проверки автоматической пожарной сигнализации (АПС, АСПС, СОУЭ),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журнал учета первичных средств пожаротушения.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акты проверки путей эвакуации,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акты проверки первичных средств пожаротушения (с занесением в журналы),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акты о проведении огнезащитной обработки,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акты проверки работоспособности источников наружного противопожарного водоснабжения, подъездных путей к ним, а также пирсов для установки пожарных автомобилей,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акты проверки работоспособности внутреннего противопожарного водоснабжения,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сертификат соответствия на напольные покрытия и стены,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акты отработки эвакуации,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приказы, акты о консервации (</a:t>
            </a:r>
            <a:r>
              <a:rPr lang="ru-RU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расконсервации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неиспользуемых помещений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декларации по пожарной безопасности,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акт проверки безопасности наружной лестницы.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наличие ГДЗК (</a:t>
            </a:r>
            <a:r>
              <a:rPr lang="ru-RU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газодымозащитного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комплекта), наличие фонаря для индивидуального использования (в разных местах хранения</a:t>
            </a: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7450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6118" y="0"/>
            <a:ext cx="11909502" cy="69942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требования по охране труда;</a:t>
            </a:r>
            <a:endParaRPr lang="ru-RU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  <a:spcAft>
                <a:spcPts val="0"/>
              </a:spcAft>
              <a:tabLst>
                <a:tab pos="270510" algn="l"/>
              </a:tabLst>
            </a:pPr>
            <a:r>
              <a:rPr lang="ru-RU" sz="1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Приказы: </a:t>
            </a:r>
            <a:r>
              <a:rPr lang="ru-RU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 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назначении ответственного за охрану труда и безопасность в летнем лагере</a:t>
            </a:r>
            <a:r>
              <a:rPr lang="ru-RU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о 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назначении ответственного за пожарную безопасность в летнем лагере</a:t>
            </a:r>
            <a:r>
              <a:rPr lang="ru-RU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о 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назначении ответственного за электрохозяйство на период работы летнего лагеря</a:t>
            </a:r>
            <a:r>
              <a:rPr lang="ru-RU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о 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назначении ответственного за антитеррористическую безопасность в летнем лагере</a:t>
            </a:r>
            <a:r>
              <a:rPr lang="ru-RU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об 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охране жизни и здоровья детей в летнем лагере</a:t>
            </a:r>
            <a:r>
              <a:rPr lang="ru-RU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о 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пропускном режиме в летнем лагере</a:t>
            </a:r>
            <a:r>
              <a:rPr lang="ru-RU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об 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ответственности сотрудников за жизнь и здоровье детей на время поездок, экскурсий, походов, прогулок в летнем </a:t>
            </a:r>
            <a:r>
              <a:rPr lang="ru-RU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лагере. </a:t>
            </a:r>
          </a:p>
          <a:p>
            <a:pPr lvl="0">
              <a:lnSpc>
                <a:spcPct val="115000"/>
              </a:lnSpc>
              <a:spcAft>
                <a:spcPts val="0"/>
              </a:spcAft>
              <a:tabLst>
                <a:tab pos="270510" algn="l"/>
              </a:tabLst>
            </a:pPr>
            <a:r>
              <a:rPr lang="ru-RU" sz="1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Правила </a:t>
            </a:r>
            <a:r>
              <a:rPr lang="ru-RU" sz="1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внутреннего трудового распорядка для работников летнего лагеря и обучающихся.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15000"/>
              </a:lnSpc>
              <a:spcAft>
                <a:spcPts val="0"/>
              </a:spcAft>
              <a:tabLst>
                <a:tab pos="270510" algn="l"/>
              </a:tabLst>
            </a:pPr>
            <a:r>
              <a:rPr lang="ru-RU" sz="1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Акты: </a:t>
            </a:r>
            <a:r>
              <a:rPr lang="ru-RU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акт 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испытания гимнастических снарядов и оборудования в спортивном зале и на спортивной площадке</a:t>
            </a:r>
            <a:r>
              <a:rPr lang="ru-RU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акт 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испытания игрового оборудования(если имеется</a:t>
            </a:r>
            <a:r>
              <a:rPr lang="ru-RU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); акт 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разрешение на проведение занятий(мероприятий) в спортивном зале</a:t>
            </a:r>
            <a:r>
              <a:rPr lang="ru-RU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акт 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разрешение на проведение занятий(мероприятий) на спортивной площадке(стадионе).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  <a:tabLst>
                <a:tab pos="270510" algn="l"/>
              </a:tabLst>
            </a:pPr>
            <a:r>
              <a:rPr lang="ru-RU" sz="1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 Функциональные обязанности лица исполняющего </a:t>
            </a:r>
            <a:r>
              <a:rPr lang="ru-RU" sz="1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обязанности </a:t>
            </a:r>
            <a:r>
              <a:rPr lang="ru-RU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должны быть разработаны начальником лагеря и утверждены директором образовательного учреждения)</a:t>
            </a:r>
            <a:r>
              <a:rPr lang="ru-RU" sz="1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270510" algn="l"/>
              </a:tabLst>
            </a:pPr>
            <a:r>
              <a:rPr lang="ru-RU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начальника 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летнего лагеря</a:t>
            </a:r>
            <a:r>
              <a:rPr lang="ru-RU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воспитателя 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летнего лагеря</a:t>
            </a:r>
            <a:r>
              <a:rPr lang="ru-RU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инструктора 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 физкультуре летнего лагеря</a:t>
            </a:r>
            <a:r>
              <a:rPr lang="ru-RU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педагога 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дополнительного образования летнего </a:t>
            </a:r>
            <a:r>
              <a:rPr lang="ru-RU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лагеря; и 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др. сотрудников, согласно штатному расписанию летнего лагеря.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  <a:tabLst>
                <a:tab pos="270510" algn="l"/>
              </a:tabLst>
            </a:pPr>
            <a:r>
              <a:rPr lang="ru-RU" sz="1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5. Функциональные обязанности ответственного за охрану труда, пожарную безопасность и электрохозяйство.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  <a:tabLst>
                <a:tab pos="270510" algn="l"/>
              </a:tabLst>
            </a:pPr>
            <a:r>
              <a:rPr lang="ru-RU" sz="1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6. Инструкции по охране труда по должностям согласно штатному расписанию.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  <a:tabLst>
                <a:tab pos="270510" algn="l"/>
              </a:tabLst>
            </a:pPr>
            <a:r>
              <a:rPr lang="ru-RU" sz="1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7. Инструкции по охране труда по видам работ для воспитателя. 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  <a:tabLst>
                <a:tab pos="270510" algn="l"/>
              </a:tabLst>
            </a:pPr>
            <a:r>
              <a:rPr lang="ru-RU" sz="1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8. Инструкции по охране </a:t>
            </a:r>
            <a:r>
              <a:rPr lang="ru-RU" sz="1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труда для </a:t>
            </a:r>
            <a:r>
              <a:rPr lang="ru-RU" sz="1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обучающихся или правила поведения в летнем лагере(в соответствии с программой</a:t>
            </a:r>
            <a:r>
              <a:rPr lang="ru-RU" sz="1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): </a:t>
            </a:r>
            <a:r>
              <a:rPr lang="ru-RU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 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проведении занятий по плаванию в летнем лагере</a:t>
            </a:r>
            <a:r>
              <a:rPr lang="ru-RU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при 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проведении прогулок на природе в летнем лагере</a:t>
            </a:r>
            <a:r>
              <a:rPr lang="ru-RU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при 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проведении культурно-массовых мероприятий в летнем лагере</a:t>
            </a:r>
            <a:r>
              <a:rPr lang="ru-RU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при 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проведении спортивных соревнований в летнем лагере</a:t>
            </a:r>
            <a:r>
              <a:rPr lang="ru-RU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при 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перевозке детей автобусом в летнем лагере</a:t>
            </a:r>
            <a:r>
              <a:rPr lang="ru-RU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по 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соблюдению ПДД в летнем лагере</a:t>
            </a:r>
            <a:r>
              <a:rPr lang="ru-RU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при 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проведении занятий гимнастикой в летнем лагере</a:t>
            </a:r>
            <a:r>
              <a:rPr lang="ru-RU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по 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оказанию первой помощи пострадавшему в летнем лагере;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270510" algn="l"/>
              </a:tabLst>
            </a:pP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по эвакуации на случай возникновения чрезвычайной ситуации в летнем лагере</a:t>
            </a:r>
            <a:r>
              <a:rPr lang="ru-RU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при 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проведении экскурсий и культпоходов в кино, бассейн в летнем лагере</a:t>
            </a:r>
            <a:r>
              <a:rPr lang="ru-RU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при 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проведении продуктивных занятий (в кружках рисование, конструирование из бумаги и картона, лепка и т.д.) в летнем лагере</a:t>
            </a:r>
            <a:r>
              <a:rPr lang="ru-RU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при 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организации питания детей в школьной столовой летнего лагеря</a:t>
            </a:r>
            <a:r>
              <a:rPr lang="ru-RU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при 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проведении музыкальных занятий в летнем лагере</a:t>
            </a:r>
            <a:r>
              <a:rPr lang="ru-RU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при 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проведении подвижных игр в помещениях в летнем лагере.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  <a:tabLst>
                <a:tab pos="270510" algn="l"/>
              </a:tabLst>
            </a:pPr>
            <a:r>
              <a:rPr lang="ru-RU" sz="1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9. </a:t>
            </a:r>
            <a:r>
              <a:rPr lang="ru-RU" sz="1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Перечень </a:t>
            </a:r>
            <a:r>
              <a:rPr lang="ru-RU" sz="1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инструкций по летнему лагерю (если они не входят в перечень инструкций школы). 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  <a:tabLst>
                <a:tab pos="270510" algn="l"/>
                <a:tab pos="540385" algn="l"/>
              </a:tabLst>
            </a:pPr>
            <a:r>
              <a:rPr lang="ru-RU" sz="1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10.	Памятки по порядку действий</a:t>
            </a:r>
            <a:r>
              <a:rPr lang="ru-RU" sz="1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ru-RU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 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возникновении несчастного случая в летнем лагере</a:t>
            </a:r>
            <a:r>
              <a:rPr lang="ru-RU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при 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возникновении чрезвычайной ситуации в летнем лагере</a:t>
            </a:r>
            <a:r>
              <a:rPr lang="ru-RU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при 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возникновении пожара в летнем лагере</a:t>
            </a:r>
            <a:r>
              <a:rPr lang="ru-RU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при 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возникновении угрозы террористического акта в летнем лагере.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  <a:tabLst>
                <a:tab pos="270510" algn="l"/>
              </a:tabLst>
            </a:pPr>
            <a:r>
              <a:rPr lang="ru-RU" sz="1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11.	Журналы</a:t>
            </a:r>
            <a:r>
              <a:rPr lang="ru-RU" sz="1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ru-RU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целевого 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инструктажа по охране труда (в журнале учреждения для работников летнего лагеря</a:t>
            </a:r>
            <a:r>
              <a:rPr lang="ru-RU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); </a:t>
            </a:r>
            <a:r>
              <a:rPr lang="ru-RU" sz="1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инструктажана</a:t>
            </a:r>
            <a:r>
              <a:rPr lang="ru-RU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рабочем месте по пожарной безопасности (в журнале учреждения целевой для работников летнего лагеря</a:t>
            </a:r>
            <a:r>
              <a:rPr lang="ru-RU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); регистрации 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несчастных случаев с обучающимися (отразить в приказе о внесении сведений в журнал, имеющийся в школе</a:t>
            </a:r>
            <a:r>
              <a:rPr lang="ru-RU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); регистрации 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несчастных случаев на рабочем месте; </a:t>
            </a:r>
            <a:r>
              <a:rPr lang="ru-RU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регистрации 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проведения инструктажей с учащимися (воспитанниками летнего лагеря).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  <a:tabLst>
                <a:tab pos="270510" algn="l"/>
              </a:tabLst>
            </a:pPr>
            <a:r>
              <a:rPr lang="ru-RU" sz="1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12.	Уголок по охране труда: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  <a:tabLst>
                <a:tab pos="270510" algn="l"/>
              </a:tabLst>
            </a:pPr>
            <a:r>
              <a:rPr lang="ru-RU" sz="1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13</a:t>
            </a:r>
            <a:r>
              <a:rPr lang="ru-RU" sz="1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	Обучение по охране труда, </a:t>
            </a:r>
            <a:r>
              <a:rPr lang="ru-RU" sz="1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электробезопасностии</a:t>
            </a:r>
            <a:r>
              <a:rPr lang="ru-RU" sz="1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ПТМ работников лагеря, оказание первой доврачебной помощи.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  <a:tabLst>
                <a:tab pos="270510" algn="l"/>
              </a:tabLst>
            </a:pPr>
            <a:r>
              <a:rPr lang="ru-RU" sz="1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14</a:t>
            </a:r>
            <a:r>
              <a:rPr lang="ru-RU" sz="1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Обучение по охране труда в обучающем центре ответственного за охрану труда, пожарную безопасность и электробезопасность.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270510" algn="l"/>
              </a:tabLst>
            </a:pP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наличие удостоверений (начальник лагеря, ответственный за охрану труда и ПБ)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5899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8779" y="762901"/>
            <a:ext cx="11240429" cy="48149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требования по антитеррористической </a:t>
            </a:r>
            <a:r>
              <a:rPr lang="ru-RU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безопасности: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ru-RU" sz="16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  <a:tabLst>
                <a:tab pos="180340" algn="l"/>
              </a:tabLs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Журнал по </a:t>
            </a:r>
            <a:r>
              <a:rPr lang="ru-RU" kern="1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антитеррористической безопасности;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  <a:tabLst>
                <a:tab pos="180340" algn="l"/>
              </a:tabLs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Инструкция по </a:t>
            </a:r>
            <a:r>
              <a:rPr lang="ru-RU" kern="1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антитеррористической безопасности;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  <a:tabLst>
                <a:tab pos="180340" algn="l"/>
              </a:tabLs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План по </a:t>
            </a:r>
            <a:r>
              <a:rPr lang="ru-RU" kern="1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антитеррористической безопасности;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  <a:tabLst>
                <a:tab pos="180340" algn="l"/>
              </a:tabLst>
            </a:pPr>
            <a:r>
              <a:rPr lang="ru-RU" kern="1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Видеонаблюдение (сколько камер внутри, снаружи), с охватом входов в учебное заведение;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  <a:tabLst>
                <a:tab pos="180340" algn="l"/>
              </a:tabLst>
            </a:pPr>
            <a:r>
              <a:rPr lang="ru-RU" kern="1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Освещение территории по периметру всего образовательного учреждения;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  <a:tabLst>
                <a:tab pos="180340" algn="l"/>
              </a:tabLst>
            </a:pPr>
            <a:r>
              <a:rPr lang="ru-RU" kern="1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Уголки по безопасности и ЧС (в том числе дорожной безопасности), наличие телефонов горячей линии уполномоченного по правам ребенка, дежурной части, участкового, инспектора ОДН, психологической помощи);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  <a:tabLst>
                <a:tab pos="180340" algn="l"/>
              </a:tabLst>
            </a:pPr>
            <a:r>
              <a:rPr lang="ru-RU" kern="1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Телефон (городской или сотовый) в месте свободного доступа с номерами экстренных служб;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  <a:tabLst>
                <a:tab pos="180340" algn="l"/>
              </a:tabLst>
            </a:pPr>
            <a:r>
              <a:rPr lang="ru-RU" kern="1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Наличие кнопки КТС;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  <a:tabLst>
                <a:tab pos="180340" algn="l"/>
              </a:tabLst>
            </a:pPr>
            <a:r>
              <a:rPr lang="ru-RU" kern="1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Журнал регистрации посетителей (пропускной режим);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  <a:tabLst>
                <a:tab pos="180340" algn="l"/>
              </a:tabLs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Целостность ограждения территории образовательной организации;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  <a:tabLst>
                <a:tab pos="180340" algn="l"/>
              </a:tabLs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Чердаки и подвалы закрыты на замок (ключи в доступе, у дежурного вахтера).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6064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Лето в детском саду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537" y="791737"/>
            <a:ext cx="7096820" cy="5322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74883" y="1057072"/>
            <a:ext cx="430065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Семинар-совещание с руководителями </a:t>
            </a:r>
            <a:r>
              <a:rPr lang="ru-RU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образовательных организаций </a:t>
            </a:r>
            <a:r>
              <a:rPr lang="ru-RU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 итогам летней оздоровительной кампании </a:t>
            </a:r>
          </a:p>
          <a:p>
            <a:pPr algn="ctr"/>
            <a:r>
              <a:rPr lang="ru-RU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2021 года, планам и задачам на 2022 года </a:t>
            </a:r>
          </a:p>
        </p:txBody>
      </p:sp>
    </p:spTree>
    <p:extLst>
      <p:ext uri="{BB962C8B-B14F-4D97-AF65-F5344CB8AC3E}">
        <p14:creationId xmlns:p14="http://schemas.microsoft.com/office/powerpoint/2010/main" val="3188135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3024" y="468350"/>
            <a:ext cx="1164187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Требования к содержанию общеразвивающих программ летнего отдыха и оздоровления </a:t>
            </a:r>
            <a:endParaRPr lang="ru-RU" sz="4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Летние каникулы на все 100 — КМТК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9272" y="2097784"/>
            <a:ext cx="7728337" cy="4301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1753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2235" y="847492"/>
            <a:ext cx="5653669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 программ </a:t>
            </a:r>
          </a:p>
          <a:p>
            <a:pPr algn="ctr"/>
            <a:r>
              <a:rPr lang="ru-RU" sz="4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«Лучшая программа </a:t>
            </a:r>
          </a:p>
          <a:p>
            <a:pPr algn="ctr"/>
            <a:r>
              <a:rPr lang="ru-RU" sz="4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летнего оздоровления», </a:t>
            </a:r>
          </a:p>
          <a:p>
            <a:pPr algn="ctr"/>
            <a:r>
              <a:rPr lang="ru-RU" sz="4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посвященных </a:t>
            </a:r>
          </a:p>
          <a:p>
            <a:pPr algn="ctr"/>
            <a:r>
              <a:rPr lang="ru-RU" sz="4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Году народного искусства и нематериального культурного наследия</a:t>
            </a:r>
            <a:endParaRPr lang="ru-RU" sz="4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76321" y="448395"/>
            <a:ext cx="6476163" cy="589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617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15 июня МКОУ Мирнинская СОШ. Эксперимент Волшебный пакет.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297" y="200724"/>
            <a:ext cx="3403908" cy="4538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15 июня МКОУ СОШ № 5 г. Тайшета. Опыты в домашней лаборатории.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1539" y="1436549"/>
            <a:ext cx="3763536" cy="5153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16 июня МКОУ Березовская СОШ. Научная лаборатория.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3060" y="1436550"/>
            <a:ext cx="4403624" cy="3302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0304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491" y="362712"/>
            <a:ext cx="5433667" cy="649528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1218" y="167269"/>
            <a:ext cx="4460019" cy="6489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754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3 июня МКОУ СОШ № 6 г. Бирюсинска Зарядка на свежем воздухе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01" y="312234"/>
            <a:ext cx="4844462" cy="3633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3 июня МКОУ Соляновская СОШ Зарядк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72" y="322897"/>
            <a:ext cx="4816026" cy="3612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3 июня МКОУ Бирюсинская СОШ Игры на свежем воздухе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9181" y="2817206"/>
            <a:ext cx="5387726" cy="4040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9742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7716" y="251011"/>
            <a:ext cx="5262920" cy="267148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1384" y="3092823"/>
            <a:ext cx="4549699" cy="311971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79721" y="388432"/>
            <a:ext cx="6054893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 июне 2021 года в </a:t>
            </a:r>
            <a:r>
              <a:rPr lang="ru-RU" sz="32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Тайшетском</a:t>
            </a:r>
            <a:r>
              <a:rPr lang="ru-RU" sz="32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районе </a:t>
            </a:r>
            <a:r>
              <a:rPr lang="ru-RU" sz="32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работали 30 лагерей дневного пребывания </a:t>
            </a:r>
            <a:r>
              <a:rPr lang="ru-RU" sz="32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 </a:t>
            </a:r>
            <a:r>
              <a:rPr lang="ru-RU" sz="32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общей численностью – 2510 детей.</a:t>
            </a:r>
            <a:r>
              <a:rPr lang="ru-RU" sz="32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sz="3200" b="1" i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82506" y="3498520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Aft>
                <a:spcPts val="0"/>
              </a:spcAft>
              <a:tabLst>
                <a:tab pos="180340" algn="l"/>
              </a:tabLst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Лагеря дневного пребывания функционировали по утвержденным профильным направлениям (арт-каникулы,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ЮнАрмия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интеллектуальный, экологический, летняя агрошкола, творческо-эстетический, спортивный). </a:t>
            </a: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1684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15 июня МКОУ СОШ № 16 г. Бирюсинска. Высаживание подсолнухов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831" y="256478"/>
            <a:ext cx="3221594" cy="430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2747" y="256478"/>
            <a:ext cx="3461060" cy="4614746"/>
          </a:xfrm>
          <a:prstGeom prst="rect">
            <a:avLst/>
          </a:prstGeom>
        </p:spPr>
      </p:pic>
      <p:pic>
        <p:nvPicPr>
          <p:cNvPr id="2050" name="Picture 2" descr="3 июня МКОУ Шиткинская СОШ Оформление тематической клумбы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8055" y="2616823"/>
            <a:ext cx="3258998" cy="4027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65893" y="3624147"/>
            <a:ext cx="4807215" cy="2875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292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Лето в детском саду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537" y="791737"/>
            <a:ext cx="7096820" cy="5322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74883" y="1057072"/>
            <a:ext cx="430065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Семинар-совещание с руководителями </a:t>
            </a:r>
            <a:r>
              <a:rPr lang="ru-RU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образовательных организаций </a:t>
            </a:r>
            <a:r>
              <a:rPr lang="ru-RU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 итогам летней оздоровительной кампании </a:t>
            </a:r>
          </a:p>
          <a:p>
            <a:pPr algn="ctr"/>
            <a:r>
              <a:rPr lang="ru-RU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2021 года, планам и задачам на 2022 года </a:t>
            </a:r>
          </a:p>
        </p:txBody>
      </p:sp>
    </p:spTree>
    <p:extLst>
      <p:ext uri="{BB962C8B-B14F-4D97-AF65-F5344CB8AC3E}">
        <p14:creationId xmlns:p14="http://schemas.microsoft.com/office/powerpoint/2010/main" val="2196269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3024" y="468350"/>
            <a:ext cx="1164187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Презентация опыта проведения мероприятий по отдыху и оздоровлению детей </a:t>
            </a:r>
            <a:endParaRPr lang="ru-RU" sz="4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1 июня МКУДО ЦДО Радуг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50" y="1791789"/>
            <a:ext cx="3492449" cy="4656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3 июня МКОУ СОШ № 5 г. Тайшета Экскурсия по городу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6747" y="2535329"/>
            <a:ext cx="4114428" cy="3085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4 июня МКОУ СОШ № 5 г. Тайшета Создание коллажа Зеленая планета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3352" y="1791789"/>
            <a:ext cx="3529420" cy="4705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9546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Лето в детском саду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537" y="791737"/>
            <a:ext cx="7096820" cy="5322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74883" y="1057072"/>
            <a:ext cx="430065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Семинар-совещание с руководителями </a:t>
            </a:r>
            <a:r>
              <a:rPr lang="ru-RU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образовательных организаций </a:t>
            </a:r>
            <a:r>
              <a:rPr lang="ru-RU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 итогам летней оздоровительной кампании </a:t>
            </a:r>
          </a:p>
          <a:p>
            <a:pPr algn="ctr"/>
            <a:r>
              <a:rPr lang="ru-RU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2021 года, планам и задачам на 2022 года </a:t>
            </a:r>
          </a:p>
        </p:txBody>
      </p:sp>
    </p:spTree>
    <p:extLst>
      <p:ext uri="{BB962C8B-B14F-4D97-AF65-F5344CB8AC3E}">
        <p14:creationId xmlns:p14="http://schemas.microsoft.com/office/powerpoint/2010/main" val="1318787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3370" y="466057"/>
            <a:ext cx="1142310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Благодарность Заместителя Председателя </a:t>
            </a:r>
          </a:p>
          <a:p>
            <a:pPr algn="ctr"/>
            <a:r>
              <a:rPr lang="ru-RU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Правительства Иркутской области В.Ф. </a:t>
            </a:r>
            <a:r>
              <a:rPr lang="ru-RU" sz="32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Вобликовой</a:t>
            </a:r>
            <a:endParaRPr lang="ru-RU" sz="32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вручается: </a:t>
            </a:r>
            <a:endParaRPr lang="ru-RU" sz="3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64092" y="2257687"/>
            <a:ext cx="11423107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Распутиной Ольге Геннадьевне</a:t>
            </a:r>
          </a:p>
          <a:p>
            <a:pPr algn="ctr"/>
            <a:endParaRPr lang="ru-RU" sz="48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4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Федун Ольге Николаевне </a:t>
            </a:r>
          </a:p>
          <a:p>
            <a:pPr algn="ctr"/>
            <a:endParaRPr lang="ru-RU" sz="48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4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Дмитриченко Екатерине Александровне </a:t>
            </a:r>
            <a:endParaRPr lang="ru-RU" sz="4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4107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25" y="215152"/>
            <a:ext cx="3993777" cy="532503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109" y="1506071"/>
            <a:ext cx="3906370" cy="520849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8491" y="1021977"/>
            <a:ext cx="3675529" cy="5062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809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003" y="143435"/>
            <a:ext cx="3697942" cy="493058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7750" y="2115670"/>
            <a:ext cx="3334871" cy="444649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1768" y="842682"/>
            <a:ext cx="3960159" cy="5280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89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49" y="1201270"/>
            <a:ext cx="3657601" cy="487680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7032" y="1201270"/>
            <a:ext cx="3643516" cy="509195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335" y="179293"/>
            <a:ext cx="4213412" cy="316005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335" y="3500717"/>
            <a:ext cx="4213412" cy="3204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222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49404" y="407240"/>
            <a:ext cx="113705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Мероприятия по профилактике безопасности и правонарушений  </a:t>
            </a:r>
            <a:endParaRPr lang="ru-RU" sz="2400" b="1" i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3196" y="951577"/>
            <a:ext cx="5999357" cy="270346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132" y="3737710"/>
            <a:ext cx="3868596" cy="290144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6008" y="3737710"/>
            <a:ext cx="4138961" cy="2901447"/>
          </a:xfrm>
          <a:prstGeom prst="rect">
            <a:avLst/>
          </a:prstGeom>
        </p:spPr>
      </p:pic>
      <p:pic>
        <p:nvPicPr>
          <p:cNvPr id="7170" name="Picture 2" descr="10 июня МКОУ СОШ № 5 г. Тайшета. Правила пожарной безопасности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1680" y="951577"/>
            <a:ext cx="3162787" cy="5687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6684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21 июня МКОУ СОШ № 2 г. Тайшета.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6995" y="948082"/>
            <a:ext cx="4192860" cy="5672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9 июня МКОУ СОШ № 6 г. Бирюсинска. Мероприятие по пожарной безопасности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6541" y="948083"/>
            <a:ext cx="4254611" cy="5672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49404" y="407240"/>
            <a:ext cx="113705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Мероприятия по профилактике безопасности и правонарушений  </a:t>
            </a:r>
            <a:endParaRPr lang="ru-RU" sz="2400" b="1" i="1" dirty="0"/>
          </a:p>
        </p:txBody>
      </p:sp>
    </p:spTree>
    <p:extLst>
      <p:ext uri="{BB962C8B-B14F-4D97-AF65-F5344CB8AC3E}">
        <p14:creationId xmlns:p14="http://schemas.microsoft.com/office/powerpoint/2010/main" val="3742465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49404" y="407240"/>
            <a:ext cx="113705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Финансирования </a:t>
            </a:r>
            <a:r>
              <a:rPr lang="ru-RU" sz="2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мероприятий по организации отдыха и оздоровления детей</a:t>
            </a:r>
            <a:endParaRPr lang="ru-RU" sz="2400" b="1" i="1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7399358"/>
              </p:ext>
            </p:extLst>
          </p:nvPr>
        </p:nvGraphicFramePr>
        <p:xfrm>
          <a:off x="748524" y="1158843"/>
          <a:ext cx="6733944" cy="207972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746953">
                  <a:extLst>
                    <a:ext uri="{9D8B030D-6E8A-4147-A177-3AD203B41FA5}">
                      <a16:colId xmlns:a16="http://schemas.microsoft.com/office/drawing/2014/main" val="2312554655"/>
                    </a:ext>
                  </a:extLst>
                </a:gridCol>
                <a:gridCol w="1986991">
                  <a:extLst>
                    <a:ext uri="{9D8B030D-6E8A-4147-A177-3AD203B41FA5}">
                      <a16:colId xmlns:a16="http://schemas.microsoft.com/office/drawing/2014/main" val="3198936722"/>
                    </a:ext>
                  </a:extLst>
                </a:gridCol>
              </a:tblGrid>
              <a:tr h="372849">
                <a:tc>
                  <a:txBody>
                    <a:bodyPr/>
                    <a:lstStyle/>
                    <a:p>
                      <a:pPr indent="270510"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мероприятия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270510"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Фактически израсходовано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67389836"/>
                  </a:ext>
                </a:extLst>
              </a:tr>
              <a:tr h="186425">
                <a:tc>
                  <a:txBody>
                    <a:bodyPr/>
                    <a:lstStyle/>
                    <a:p>
                      <a:pPr indent="270510" algn="just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Оборудование (улучшение МТБ)</a:t>
                      </a:r>
                      <a:endParaRPr lang="ru-RU" sz="105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2880" algn="just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1 026 800,00</a:t>
                      </a:r>
                      <a:endParaRPr lang="ru-RU" sz="105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16120315"/>
                  </a:ext>
                </a:extLst>
              </a:tr>
              <a:tr h="186425">
                <a:tc>
                  <a:txBody>
                    <a:bodyPr/>
                    <a:lstStyle/>
                    <a:p>
                      <a:pPr indent="270510" algn="just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Питание за счет об/бюджета</a:t>
                      </a:r>
                      <a:endParaRPr lang="ru-RU" sz="105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2880" algn="just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5 345 697,60</a:t>
                      </a:r>
                      <a:endParaRPr lang="ru-RU" sz="105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17007516"/>
                  </a:ext>
                </a:extLst>
              </a:tr>
              <a:tr h="186425">
                <a:tc>
                  <a:txBody>
                    <a:bodyPr/>
                    <a:lstStyle/>
                    <a:p>
                      <a:pPr indent="270510" algn="just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Питание за счет средств м/ бюджета</a:t>
                      </a:r>
                      <a:endParaRPr lang="ru-RU" sz="105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2880"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798 782,40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5560321"/>
                  </a:ext>
                </a:extLst>
              </a:tr>
              <a:tr h="186425">
                <a:tc>
                  <a:txBody>
                    <a:bodyPr/>
                    <a:lstStyle/>
                    <a:p>
                      <a:pPr indent="270510" algn="just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Медикаменты, противошоковая аптечка</a:t>
                      </a:r>
                      <a:endParaRPr lang="ru-RU" sz="105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2880" algn="just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127 941,00</a:t>
                      </a:r>
                      <a:endParaRPr lang="ru-RU" sz="105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98449442"/>
                  </a:ext>
                </a:extLst>
              </a:tr>
              <a:tr h="372849">
                <a:tc>
                  <a:txBody>
                    <a:bodyPr/>
                    <a:lstStyle/>
                    <a:p>
                      <a:pPr indent="270510" algn="just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Акарицидная обработка, дератизация, дезинсекция</a:t>
                      </a:r>
                      <a:endParaRPr lang="ru-RU" sz="105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2880" algn="just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180 652,53</a:t>
                      </a:r>
                      <a:endParaRPr lang="ru-RU" sz="105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74965135"/>
                  </a:ext>
                </a:extLst>
              </a:tr>
              <a:tr h="186425">
                <a:tc>
                  <a:txBody>
                    <a:bodyPr/>
                    <a:lstStyle/>
                    <a:p>
                      <a:pPr indent="270510" algn="just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Медицинское обследование </a:t>
                      </a:r>
                      <a:endParaRPr lang="ru-RU" sz="105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2880" algn="just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1 591 110,00</a:t>
                      </a:r>
                      <a:endParaRPr lang="ru-RU" sz="105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30478605"/>
                  </a:ext>
                </a:extLst>
              </a:tr>
              <a:tr h="186425">
                <a:tc>
                  <a:txBody>
                    <a:bodyPr/>
                    <a:lstStyle/>
                    <a:p>
                      <a:pPr indent="270510" algn="just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Итого:</a:t>
                      </a:r>
                      <a:endParaRPr lang="ru-RU" sz="105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2880" algn="just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9 070 983,53</a:t>
                      </a:r>
                      <a:endParaRPr lang="ru-RU" sz="105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48557328"/>
                  </a:ext>
                </a:extLst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7498434"/>
              </p:ext>
            </p:extLst>
          </p:nvPr>
        </p:nvGraphicFramePr>
        <p:xfrm>
          <a:off x="748524" y="3528510"/>
          <a:ext cx="6733944" cy="25603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762473">
                  <a:extLst>
                    <a:ext uri="{9D8B030D-6E8A-4147-A177-3AD203B41FA5}">
                      <a16:colId xmlns:a16="http://schemas.microsoft.com/office/drawing/2014/main" val="3590717271"/>
                    </a:ext>
                  </a:extLst>
                </a:gridCol>
                <a:gridCol w="1971471">
                  <a:extLst>
                    <a:ext uri="{9D8B030D-6E8A-4147-A177-3AD203B41FA5}">
                      <a16:colId xmlns:a16="http://schemas.microsoft.com/office/drawing/2014/main" val="99205879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indent="270510"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мероприятия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270510"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Фактически израсходовано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8240307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270510" algn="just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устранение замечаний ФБУЗ</a:t>
                      </a:r>
                      <a:endParaRPr lang="ru-RU" sz="105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182880" algn="just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3 039 348,85</a:t>
                      </a:r>
                      <a:endParaRPr lang="ru-RU" sz="105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7539969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270510" algn="just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медобследование (вирусная этиология)</a:t>
                      </a:r>
                      <a:endParaRPr lang="ru-RU" sz="105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182880" algn="just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270 250,00</a:t>
                      </a:r>
                      <a:endParaRPr lang="ru-RU" sz="105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7272217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270510" algn="just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обучение охрана труда </a:t>
                      </a:r>
                      <a:endParaRPr lang="ru-RU" sz="105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182880" algn="just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245 860,00</a:t>
                      </a:r>
                      <a:endParaRPr lang="ru-RU" sz="105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060574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270510" algn="just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обучение пожарный минимум </a:t>
                      </a:r>
                      <a:endParaRPr lang="ru-RU" sz="105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182880" algn="just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98 064,00</a:t>
                      </a:r>
                      <a:endParaRPr lang="ru-RU" sz="105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1584558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270510" algn="just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обучение поваров</a:t>
                      </a:r>
                      <a:endParaRPr lang="ru-RU" sz="105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182880" algn="just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318 000,00</a:t>
                      </a:r>
                      <a:endParaRPr lang="ru-RU" sz="105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3914248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270510" algn="just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аттестация рабочих мест </a:t>
                      </a:r>
                      <a:endParaRPr lang="ru-RU" sz="105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182880" algn="just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10000,00</a:t>
                      </a:r>
                      <a:endParaRPr lang="ru-RU" sz="105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394956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270510" algn="just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производственный контроль </a:t>
                      </a:r>
                      <a:endParaRPr lang="ru-RU" sz="105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182880" algn="just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416 568,11</a:t>
                      </a:r>
                      <a:endParaRPr lang="ru-RU" sz="105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4333163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270510" algn="just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поверка весов, приобретение новых весов</a:t>
                      </a:r>
                      <a:endParaRPr lang="ru-RU" sz="105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182880" algn="just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38 252,20</a:t>
                      </a:r>
                      <a:endParaRPr lang="ru-RU" sz="105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261311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270510"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стирка белья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182880" algn="just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10 050,00</a:t>
                      </a:r>
                      <a:endParaRPr lang="ru-RU" sz="105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0053436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270510" algn="just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Итого:</a:t>
                      </a:r>
                      <a:endParaRPr lang="ru-RU" sz="105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2880" algn="just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4 446 393,16</a:t>
                      </a:r>
                      <a:endParaRPr lang="ru-RU" sz="105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93954579"/>
                  </a:ext>
                </a:extLst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7742664" y="1127738"/>
            <a:ext cx="3810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70510" algn="ctr">
              <a:spcAft>
                <a:spcPts val="0"/>
              </a:spcAft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Итого для реализации мероприятий, направленных на организацию отдыха и оздоровления детей в 2021 году </a:t>
            </a: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фактически 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израсходовано </a:t>
            </a: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13 517 376,69 рублей.</a:t>
            </a:r>
            <a:endParaRPr lang="ru-RU" sz="14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2468" y="3472984"/>
            <a:ext cx="2178154" cy="3265638"/>
          </a:xfrm>
          <a:prstGeom prst="rect">
            <a:avLst/>
          </a:prstGeom>
        </p:spPr>
      </p:pic>
      <p:pic>
        <p:nvPicPr>
          <p:cNvPr id="2052" name="Picture 4" descr="Мармит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0622" y="5214924"/>
            <a:ext cx="2059310" cy="1290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Набор кастрюль Webber ВЕ-620/8 8 пр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9502" y="3697756"/>
            <a:ext cx="2090430" cy="1110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7766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674</TotalTime>
  <Words>1900</Words>
  <Application>Microsoft Office PowerPoint</Application>
  <PresentationFormat>Широкоэкранный</PresentationFormat>
  <Paragraphs>219</Paragraphs>
  <Slides>34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9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Занина</dc:creator>
  <cp:lastModifiedBy>Занина</cp:lastModifiedBy>
  <cp:revision>84</cp:revision>
  <dcterms:created xsi:type="dcterms:W3CDTF">2021-11-30T00:10:49Z</dcterms:created>
  <dcterms:modified xsi:type="dcterms:W3CDTF">2021-12-03T00:46:39Z</dcterms:modified>
</cp:coreProperties>
</file>