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68" r:id="rId5"/>
    <p:sldId id="267" r:id="rId6"/>
    <p:sldId id="259" r:id="rId7"/>
    <p:sldId id="263" r:id="rId8"/>
    <p:sldId id="273" r:id="rId9"/>
    <p:sldId id="274" r:id="rId10"/>
    <p:sldId id="269" r:id="rId11"/>
    <p:sldId id="270" r:id="rId12"/>
    <p:sldId id="264" r:id="rId13"/>
    <p:sldId id="271" r:id="rId14"/>
    <p:sldId id="272" r:id="rId15"/>
    <p:sldId id="260" r:id="rId16"/>
    <p:sldId id="261" r:id="rId17"/>
    <p:sldId id="27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разнообразие</c:v>
                </c:pt>
              </c:strCache>
            </c:strRef>
          </c:tx>
          <c:explosion val="25"/>
          <c:dLbls>
            <c:showLegendKey val="0"/>
            <c:showVal val="1"/>
            <c:showCatName val="0"/>
            <c:showSerName val="0"/>
            <c:showPercent val="0"/>
            <c:showBubbleSize val="0"/>
            <c:showLeaderLines val="1"/>
          </c:dLbls>
          <c:cat>
            <c:strRef>
              <c:f>Лист1!$A$2:$A$4</c:f>
              <c:strCache>
                <c:ptCount val="3"/>
                <c:pt idx="0">
                  <c:v>да</c:v>
                </c:pt>
                <c:pt idx="1">
                  <c:v>нет</c:v>
                </c:pt>
                <c:pt idx="2">
                  <c:v>затрудняюсь ответить</c:v>
                </c:pt>
              </c:strCache>
            </c:strRef>
          </c:cat>
          <c:val>
            <c:numRef>
              <c:f>Лист1!$B$2:$B$4</c:f>
              <c:numCache>
                <c:formatCode>0%</c:formatCode>
                <c:ptCount val="3"/>
                <c:pt idx="0">
                  <c:v>0.8</c:v>
                </c:pt>
                <c:pt idx="1">
                  <c:v>0.12</c:v>
                </c:pt>
                <c:pt idx="2">
                  <c:v>0.08</c:v>
                </c:pt>
              </c:numCache>
            </c:numRef>
          </c:val>
        </c:ser>
        <c:dLbls>
          <c:showLegendKey val="0"/>
          <c:showVal val="0"/>
          <c:showCatName val="0"/>
          <c:showSerName val="0"/>
          <c:showPercent val="0"/>
          <c:showBubbleSize val="0"/>
          <c:showLeaderLines val="1"/>
        </c:dLbls>
        <c:firstSliceAng val="0"/>
        <c:holeSize val="50"/>
      </c:doughnutChart>
    </c:plotArea>
    <c:legend>
      <c:legendPos val="b"/>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Значения Y</c:v>
                </c:pt>
              </c:strCache>
            </c:strRef>
          </c:tx>
          <c:explosion val="25"/>
          <c:dLbls>
            <c:showLegendKey val="0"/>
            <c:showVal val="1"/>
            <c:showCatName val="0"/>
            <c:showSerName val="0"/>
            <c:showPercent val="0"/>
            <c:showBubbleSize val="0"/>
            <c:showLeaderLines val="1"/>
          </c:dLbls>
          <c:cat>
            <c:strRef>
              <c:f>Лист1!$A$2:$A$4</c:f>
              <c:strCache>
                <c:ptCount val="3"/>
                <c:pt idx="0">
                  <c:v>да</c:v>
                </c:pt>
                <c:pt idx="1">
                  <c:v>нет</c:v>
                </c:pt>
                <c:pt idx="2">
                  <c:v>затрудняюсь ответить</c:v>
                </c:pt>
              </c:strCache>
            </c:strRef>
          </c:cat>
          <c:val>
            <c:numRef>
              <c:f>Лист1!$B$2:$B$4</c:f>
              <c:numCache>
                <c:formatCode>0%</c:formatCode>
                <c:ptCount val="3"/>
                <c:pt idx="0">
                  <c:v>0.83</c:v>
                </c:pt>
                <c:pt idx="1">
                  <c:v>0.12</c:v>
                </c:pt>
                <c:pt idx="2">
                  <c:v>0.05</c:v>
                </c:pt>
              </c:numCache>
            </c:numRef>
          </c:val>
        </c:ser>
        <c:dLbls>
          <c:showLegendKey val="0"/>
          <c:showVal val="0"/>
          <c:showCatName val="0"/>
          <c:showSerName val="0"/>
          <c:showPercent val="0"/>
          <c:showBubbleSize val="0"/>
          <c:showLeaderLines val="1"/>
        </c:dLbls>
        <c:firstSliceAng val="0"/>
        <c:holeSize val="50"/>
      </c:doughnutChart>
    </c:plotArea>
    <c:legend>
      <c:legendPos val="b"/>
      <c:overlay val="0"/>
    </c:legend>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smtClean="0">
                <a:solidFill>
                  <a:schemeClr val="accent3">
                    <a:lumMod val="50000"/>
                  </a:schemeClr>
                </a:solidFill>
                <a:latin typeface="Bookman Old Style" pitchFamily="18" charset="0"/>
              </a:rPr>
              <a:t>Организация </a:t>
            </a:r>
            <a:r>
              <a:rPr lang="ru-RU" sz="2000" b="1" dirty="0">
                <a:solidFill>
                  <a:schemeClr val="accent3">
                    <a:lumMod val="50000"/>
                  </a:schemeClr>
                </a:solidFill>
                <a:latin typeface="Bookman Old Style" pitchFamily="18" charset="0"/>
              </a:rPr>
              <a:t>питания воспитанников муниципального казенного дошкольного образовательного учреждения </a:t>
            </a:r>
            <a:r>
              <a:rPr lang="ru-RU" sz="2000" b="1" dirty="0" smtClean="0">
                <a:solidFill>
                  <a:schemeClr val="accent3">
                    <a:lumMod val="50000"/>
                  </a:schemeClr>
                </a:solidFill>
                <a:latin typeface="Bookman Old Style" pitchFamily="18" charset="0"/>
              </a:rPr>
              <a:t>детского сада </a:t>
            </a:r>
            <a:r>
              <a:rPr lang="ru-RU" sz="2000" b="1" dirty="0">
                <a:solidFill>
                  <a:schemeClr val="accent3">
                    <a:lumMod val="50000"/>
                  </a:schemeClr>
                </a:solidFill>
                <a:latin typeface="Bookman Old Style" pitchFamily="18" charset="0"/>
              </a:rPr>
              <a:t>«Рябинка» г. Тайшета </a:t>
            </a:r>
            <a:endParaRPr lang="ru-RU" sz="2000" b="1" i="1" dirty="0">
              <a:solidFill>
                <a:schemeClr val="accent3">
                  <a:lumMod val="50000"/>
                </a:schemeClr>
              </a:solidFill>
              <a:latin typeface="Bookman Old Style"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9618" y="1517151"/>
            <a:ext cx="3655554" cy="27416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DCIM\100OLYMP\P21100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17151"/>
            <a:ext cx="3969750" cy="2729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D:\Н.Н\КАРТИНКИ\image 24.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2524241" y="3284984"/>
            <a:ext cx="4038600" cy="3028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38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chemeClr val="accent3">
                    <a:lumMod val="50000"/>
                  </a:schemeClr>
                </a:solidFill>
                <a:latin typeface="Bookman Old Style" pitchFamily="18" charset="0"/>
              </a:rPr>
              <a:t>Порядок предоставления приемов пищи воспитанникам</a:t>
            </a:r>
            <a:endParaRPr lang="ru-RU" sz="2400" b="1" dirty="0">
              <a:solidFill>
                <a:schemeClr val="accent3">
                  <a:lumMod val="50000"/>
                </a:schemeClr>
              </a:solidFill>
              <a:latin typeface="Bookman Old Style" pitchFamily="18" charset="0"/>
            </a:endParaRPr>
          </a:p>
        </p:txBody>
      </p:sp>
      <p:sp>
        <p:nvSpPr>
          <p:cNvPr id="4" name="Текст 3"/>
          <p:cNvSpPr>
            <a:spLocks noGrp="1"/>
          </p:cNvSpPr>
          <p:nvPr>
            <p:ph type="body" idx="1"/>
          </p:nvPr>
        </p:nvSpPr>
        <p:spPr>
          <a:xfrm>
            <a:off x="457200" y="1268761"/>
            <a:ext cx="8003232" cy="576063"/>
          </a:xfrm>
        </p:spPr>
        <p:txBody>
          <a:bodyPr>
            <a:normAutofit lnSpcReduction="10000"/>
          </a:bodyPr>
          <a:lstStyle/>
          <a:p>
            <a:pPr algn="ctr"/>
            <a:r>
              <a:rPr lang="ru-RU" sz="1600" b="0" dirty="0">
                <a:latin typeface="Bookman Old Style" pitchFamily="18" charset="0"/>
              </a:rPr>
              <a:t>Время приема пищи воспитанниками определяется по нормам, установленным в таблице 4 приложения 10 к СанПиН 2.3/2.4.3590-20</a:t>
            </a:r>
            <a:r>
              <a:rPr lang="ru-RU" sz="1600" b="0" dirty="0" smtClean="0">
                <a:latin typeface="Bookman Old Style" pitchFamily="18" charset="0"/>
              </a:rPr>
              <a:t>.</a:t>
            </a:r>
            <a:endParaRPr lang="ru-RU" sz="1600" b="0" dirty="0">
              <a:latin typeface="Bookman Old Style" pitchFamily="18" charset="0"/>
            </a:endParaRPr>
          </a:p>
        </p:txBody>
      </p:sp>
      <p:graphicFrame>
        <p:nvGraphicFramePr>
          <p:cNvPr id="8" name="Объект 7"/>
          <p:cNvGraphicFramePr>
            <a:graphicFrameLocks noGrp="1"/>
          </p:cNvGraphicFramePr>
          <p:nvPr>
            <p:ph sz="half" idx="2"/>
            <p:extLst>
              <p:ext uri="{D42A27DB-BD31-4B8C-83A1-F6EECF244321}">
                <p14:modId xmlns:p14="http://schemas.microsoft.com/office/powerpoint/2010/main" val="2467944055"/>
              </p:ext>
            </p:extLst>
          </p:nvPr>
        </p:nvGraphicFramePr>
        <p:xfrm>
          <a:off x="827584" y="1988840"/>
          <a:ext cx="7488832" cy="3960441"/>
        </p:xfrm>
        <a:graphic>
          <a:graphicData uri="http://schemas.openxmlformats.org/drawingml/2006/table">
            <a:tbl>
              <a:tblPr firstRow="1" bandRow="1">
                <a:tableStyleId>{8799B23B-EC83-4686-B30A-512413B5E67A}</a:tableStyleId>
              </a:tblPr>
              <a:tblGrid>
                <a:gridCol w="3285647"/>
                <a:gridCol w="4203185"/>
              </a:tblGrid>
              <a:tr h="548405">
                <a:tc rowSpan="2">
                  <a:txBody>
                    <a:bodyPr/>
                    <a:lstStyle/>
                    <a:p>
                      <a:r>
                        <a:rPr lang="ru-RU" dirty="0" smtClean="0"/>
                        <a:t>Время приема пищи</a:t>
                      </a:r>
                      <a:endParaRPr lang="ru-RU" dirty="0"/>
                    </a:p>
                  </a:txBody>
                  <a:tcPr/>
                </a:tc>
                <a:tc>
                  <a:txBody>
                    <a:bodyPr/>
                    <a:lstStyle/>
                    <a:p>
                      <a:r>
                        <a:rPr lang="ru-RU" dirty="0" smtClean="0"/>
                        <a:t>Длительность пребывания детей в ДОУ</a:t>
                      </a:r>
                      <a:endParaRPr lang="ru-RU" dirty="0"/>
                    </a:p>
                  </a:txBody>
                  <a:tcPr/>
                </a:tc>
              </a:tr>
              <a:tr h="397941">
                <a:tc vMerge="1">
                  <a:txBody>
                    <a:bodyPr/>
                    <a:lstStyle/>
                    <a:p>
                      <a:endParaRPr lang="ru-RU" dirty="0"/>
                    </a:p>
                  </a:txBody>
                  <a:tcPr/>
                </a:tc>
                <a:tc>
                  <a:txBody>
                    <a:bodyPr/>
                    <a:lstStyle/>
                    <a:p>
                      <a:r>
                        <a:rPr lang="ru-RU" dirty="0" smtClean="0"/>
                        <a:t>11 – 12 часов</a:t>
                      </a:r>
                      <a:endParaRPr lang="ru-RU" dirty="0"/>
                    </a:p>
                  </a:txBody>
                  <a:tcPr/>
                </a:tc>
              </a:tr>
              <a:tr h="602819">
                <a:tc>
                  <a:txBody>
                    <a:bodyPr/>
                    <a:lstStyle/>
                    <a:p>
                      <a:r>
                        <a:rPr lang="ru-RU" dirty="0" smtClean="0"/>
                        <a:t>8.30</a:t>
                      </a:r>
                      <a:r>
                        <a:rPr lang="ru-RU" baseline="0" dirty="0" smtClean="0"/>
                        <a:t> – 9.00</a:t>
                      </a:r>
                      <a:endParaRPr lang="ru-RU" dirty="0"/>
                    </a:p>
                  </a:txBody>
                  <a:tcPr/>
                </a:tc>
                <a:tc>
                  <a:txBody>
                    <a:bodyPr/>
                    <a:lstStyle/>
                    <a:p>
                      <a:r>
                        <a:rPr lang="ru-RU" dirty="0" smtClean="0"/>
                        <a:t>Завтрак</a:t>
                      </a:r>
                      <a:endParaRPr lang="ru-RU" dirty="0"/>
                    </a:p>
                  </a:txBody>
                  <a:tcPr/>
                </a:tc>
              </a:tr>
              <a:tr h="602819">
                <a:tc>
                  <a:txBody>
                    <a:bodyPr/>
                    <a:lstStyle/>
                    <a:p>
                      <a:r>
                        <a:rPr lang="ru-RU" dirty="0" smtClean="0"/>
                        <a:t>10.30 – 11.00</a:t>
                      </a:r>
                      <a:endParaRPr lang="ru-RU" dirty="0"/>
                    </a:p>
                  </a:txBody>
                  <a:tcPr/>
                </a:tc>
                <a:tc>
                  <a:txBody>
                    <a:bodyPr/>
                    <a:lstStyle/>
                    <a:p>
                      <a:r>
                        <a:rPr lang="ru-RU" dirty="0" smtClean="0"/>
                        <a:t>Второй завтрак</a:t>
                      </a:r>
                      <a:endParaRPr lang="ru-RU" dirty="0"/>
                    </a:p>
                  </a:txBody>
                  <a:tcPr/>
                </a:tc>
              </a:tr>
              <a:tr h="602819">
                <a:tc>
                  <a:txBody>
                    <a:bodyPr/>
                    <a:lstStyle/>
                    <a:p>
                      <a:r>
                        <a:rPr lang="ru-RU" dirty="0" smtClean="0"/>
                        <a:t>12.00</a:t>
                      </a:r>
                      <a:r>
                        <a:rPr lang="ru-RU" baseline="0" dirty="0" smtClean="0"/>
                        <a:t> – 13.00</a:t>
                      </a:r>
                      <a:endParaRPr lang="ru-RU" dirty="0"/>
                    </a:p>
                  </a:txBody>
                  <a:tcPr/>
                </a:tc>
                <a:tc>
                  <a:txBody>
                    <a:bodyPr/>
                    <a:lstStyle/>
                    <a:p>
                      <a:r>
                        <a:rPr lang="ru-RU" dirty="0" smtClean="0"/>
                        <a:t>Обед </a:t>
                      </a:r>
                      <a:endParaRPr lang="ru-RU" dirty="0"/>
                    </a:p>
                  </a:txBody>
                  <a:tcPr/>
                </a:tc>
              </a:tr>
              <a:tr h="602819">
                <a:tc>
                  <a:txBody>
                    <a:bodyPr/>
                    <a:lstStyle/>
                    <a:p>
                      <a:r>
                        <a:rPr lang="ru-RU" dirty="0" smtClean="0"/>
                        <a:t>15.30</a:t>
                      </a:r>
                      <a:endParaRPr lang="ru-RU" dirty="0"/>
                    </a:p>
                  </a:txBody>
                  <a:tcPr/>
                </a:tc>
                <a:tc>
                  <a:txBody>
                    <a:bodyPr/>
                    <a:lstStyle/>
                    <a:p>
                      <a:r>
                        <a:rPr lang="ru-RU" dirty="0" smtClean="0"/>
                        <a:t>Полдник </a:t>
                      </a:r>
                      <a:endParaRPr lang="ru-RU" dirty="0"/>
                    </a:p>
                  </a:txBody>
                  <a:tcPr/>
                </a:tc>
              </a:tr>
              <a:tr h="602819">
                <a:tc>
                  <a:txBody>
                    <a:bodyPr/>
                    <a:lstStyle/>
                    <a:p>
                      <a:r>
                        <a:rPr lang="ru-RU" dirty="0" smtClean="0"/>
                        <a:t>18.30</a:t>
                      </a:r>
                      <a:endParaRPr lang="ru-RU" dirty="0"/>
                    </a:p>
                  </a:txBody>
                  <a:tcPr/>
                </a:tc>
                <a:tc>
                  <a:txBody>
                    <a:bodyPr/>
                    <a:lstStyle/>
                    <a:p>
                      <a:r>
                        <a:rPr lang="ru-RU" dirty="0" smtClean="0"/>
                        <a:t>Ужин </a:t>
                      </a:r>
                      <a:endParaRPr lang="ru-RU" dirty="0"/>
                    </a:p>
                  </a:txBody>
                  <a:tcPr/>
                </a:tc>
              </a:tr>
            </a:tbl>
          </a:graphicData>
        </a:graphic>
      </p:graphicFrame>
    </p:spTree>
    <p:extLst>
      <p:ext uri="{BB962C8B-B14F-4D97-AF65-F5344CB8AC3E}">
        <p14:creationId xmlns:p14="http://schemas.microsoft.com/office/powerpoint/2010/main" val="1707166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7566939" cy="525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354162"/>
          </a:xfrm>
        </p:spPr>
        <p:txBody>
          <a:bodyPr>
            <a:noAutofit/>
          </a:bodyPr>
          <a:lstStyle/>
          <a:p>
            <a:r>
              <a:rPr lang="ru-RU" sz="2000" b="1" dirty="0">
                <a:solidFill>
                  <a:schemeClr val="accent3">
                    <a:lumMod val="50000"/>
                  </a:schemeClr>
                </a:solidFill>
                <a:latin typeface="Bookman Old Style" pitchFamily="18" charset="0"/>
              </a:rPr>
              <a:t>При организации питьевого режима соблюдаются правила и нормативы, установленные </a:t>
            </a:r>
            <a:r>
              <a:rPr lang="ru-RU" sz="2000" b="1" u="sng" dirty="0">
                <a:solidFill>
                  <a:schemeClr val="accent3">
                    <a:lumMod val="50000"/>
                  </a:schemeClr>
                </a:solidFill>
                <a:latin typeface="Bookman Old Style" pitchFamily="18" charset="0"/>
              </a:rPr>
              <a:t>СанПиН 2.3/2.4.3590-20</a:t>
            </a:r>
            <a:r>
              <a:rPr lang="ru-RU" sz="2000" b="1" dirty="0" smtClean="0">
                <a:solidFill>
                  <a:schemeClr val="accent3">
                    <a:lumMod val="50000"/>
                  </a:schemeClr>
                </a:solidFill>
                <a:latin typeface="Bookman Old Style" pitchFamily="18" charset="0"/>
              </a:rPr>
              <a:t>.</a:t>
            </a:r>
            <a:endParaRPr lang="ru-RU" sz="2000" b="1" dirty="0">
              <a:solidFill>
                <a:schemeClr val="accent3">
                  <a:lumMod val="50000"/>
                </a:schemeClr>
              </a:solidFill>
              <a:latin typeface="Bookman Old Style" pitchFamily="18" charset="0"/>
            </a:endParaRPr>
          </a:p>
        </p:txBody>
      </p:sp>
    </p:spTree>
    <p:extLst>
      <p:ext uri="{BB962C8B-B14F-4D97-AF65-F5344CB8AC3E}">
        <p14:creationId xmlns:p14="http://schemas.microsoft.com/office/powerpoint/2010/main" val="3259296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179512" y="332657"/>
            <a:ext cx="8424936" cy="792087"/>
          </a:xfrm>
        </p:spPr>
        <p:txBody>
          <a:bodyPr>
            <a:normAutofit lnSpcReduction="10000"/>
          </a:bodyPr>
          <a:lstStyle/>
          <a:p>
            <a:pPr marL="0" indent="0" algn="ctr">
              <a:spcAft>
                <a:spcPts val="0"/>
              </a:spcAft>
              <a:buNone/>
            </a:pPr>
            <a:r>
              <a:rPr lang="ru-RU" sz="2400" b="1" dirty="0" smtClean="0">
                <a:solidFill>
                  <a:schemeClr val="accent3">
                    <a:lumMod val="50000"/>
                  </a:schemeClr>
                </a:solidFill>
                <a:latin typeface="Bookman Old Style" pitchFamily="18" charset="0"/>
                <a:ea typeface="Times New Roman"/>
              </a:rPr>
              <a:t>Обязанности </a:t>
            </a:r>
            <a:r>
              <a:rPr lang="ru-RU" sz="2400" b="1" dirty="0">
                <a:solidFill>
                  <a:schemeClr val="accent3">
                    <a:lumMod val="50000"/>
                  </a:schemeClr>
                </a:solidFill>
                <a:latin typeface="Bookman Old Style" pitchFamily="18" charset="0"/>
                <a:ea typeface="Times New Roman"/>
              </a:rPr>
              <a:t>участников образовательных отношений при организации питания</a:t>
            </a:r>
            <a:endParaRPr lang="ru-RU" sz="2400" dirty="0">
              <a:solidFill>
                <a:schemeClr val="accent3">
                  <a:lumMod val="50000"/>
                </a:schemeClr>
              </a:solidFill>
              <a:effectLst/>
              <a:latin typeface="Bookman Old Style" pitchFamily="18" charset="0"/>
              <a:ea typeface="Times New Roman"/>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3853067063"/>
              </p:ext>
            </p:extLst>
          </p:nvPr>
        </p:nvGraphicFramePr>
        <p:xfrm>
          <a:off x="457200" y="1124745"/>
          <a:ext cx="8147247" cy="5394960"/>
        </p:xfrm>
        <a:graphic>
          <a:graphicData uri="http://schemas.openxmlformats.org/drawingml/2006/table">
            <a:tbl>
              <a:tblPr firstRow="1" bandRow="1">
                <a:tableStyleId>{F5AB1C69-6EDB-4FF4-983F-18BD219EF322}</a:tableStyleId>
              </a:tblPr>
              <a:tblGrid>
                <a:gridCol w="3322712"/>
                <a:gridCol w="2520280"/>
                <a:gridCol w="2304255"/>
              </a:tblGrid>
              <a:tr h="606234">
                <a:tc>
                  <a:txBody>
                    <a:bodyPr/>
                    <a:lstStyle/>
                    <a:p>
                      <a:r>
                        <a:rPr lang="ru-RU" dirty="0" smtClean="0"/>
                        <a:t>Заведующий</a:t>
                      </a:r>
                      <a:r>
                        <a:rPr lang="ru-RU" baseline="0" dirty="0" smtClean="0"/>
                        <a:t> </a:t>
                      </a:r>
                      <a:endParaRPr lang="ru-RU" dirty="0"/>
                    </a:p>
                  </a:txBody>
                  <a:tcPr/>
                </a:tc>
                <a:tc>
                  <a:txBody>
                    <a:bodyPr/>
                    <a:lstStyle/>
                    <a:p>
                      <a:r>
                        <a:rPr lang="ru-RU" dirty="0" smtClean="0"/>
                        <a:t>Заместитель</a:t>
                      </a:r>
                      <a:r>
                        <a:rPr lang="ru-RU" baseline="0" dirty="0" smtClean="0"/>
                        <a:t> заведующего по АХЧ</a:t>
                      </a:r>
                      <a:endParaRPr lang="ru-RU" dirty="0" smtClean="0"/>
                    </a:p>
                  </a:txBody>
                  <a:tcPr/>
                </a:tc>
                <a:tc>
                  <a:txBody>
                    <a:bodyPr/>
                    <a:lstStyle/>
                    <a:p>
                      <a:r>
                        <a:rPr lang="ru-RU" dirty="0" smtClean="0"/>
                        <a:t>Работники пищеблока</a:t>
                      </a:r>
                      <a:endParaRPr lang="ru-RU" dirty="0"/>
                    </a:p>
                  </a:txBody>
                  <a:tcPr/>
                </a:tc>
              </a:tr>
              <a:tr h="4650350">
                <a:tc>
                  <a:txBody>
                    <a:bodyPr/>
                    <a:lstStyle/>
                    <a:p>
                      <a:r>
                        <a:rPr lang="ru-RU" sz="1000" dirty="0" smtClean="0"/>
                        <a:t>-</a:t>
                      </a:r>
                      <a:r>
                        <a:rPr lang="ru-RU" sz="1000" baseline="0" dirty="0" smtClean="0"/>
                        <a:t> </a:t>
                      </a:r>
                      <a:r>
                        <a:rPr lang="ru-RU" sz="1500" dirty="0" smtClean="0"/>
                        <a:t>несет ответственность за организацию питания воспитанников в соответствии с федеральными, региональными и муниципальными нормативными актами, федеральными санитарными правилами и нормами, уставом детского сада;</a:t>
                      </a:r>
                    </a:p>
                    <a:p>
                      <a:r>
                        <a:rPr lang="ru-RU" sz="1500" dirty="0" smtClean="0"/>
                        <a:t>-</a:t>
                      </a:r>
                      <a:r>
                        <a:rPr lang="ru-RU" sz="1500" baseline="0" dirty="0" smtClean="0"/>
                        <a:t> </a:t>
                      </a:r>
                      <a:r>
                        <a:rPr lang="ru-RU" sz="1500" dirty="0" smtClean="0"/>
                        <a:t>обеспечивает принятие локальных актов;</a:t>
                      </a:r>
                    </a:p>
                    <a:p>
                      <a:r>
                        <a:rPr lang="ru-RU" sz="1500" dirty="0" smtClean="0"/>
                        <a:t>-</a:t>
                      </a:r>
                      <a:r>
                        <a:rPr lang="ru-RU" sz="1500" baseline="0" dirty="0" smtClean="0"/>
                        <a:t> </a:t>
                      </a:r>
                      <a:r>
                        <a:rPr lang="ru-RU" sz="1500" dirty="0" smtClean="0"/>
                        <a:t>назначает из числа работников детского сада ответственных за организацию питания и закрепляет их обязанности;</a:t>
                      </a:r>
                    </a:p>
                    <a:p>
                      <a:r>
                        <a:rPr lang="ru-RU" sz="1500" baseline="0" dirty="0" smtClean="0"/>
                        <a:t>- </a:t>
                      </a:r>
                      <a:r>
                        <a:rPr lang="ru-RU" sz="1500" dirty="0" smtClean="0"/>
                        <a:t>обеспечивает рассмотрение вопросов организации питания воспитанников на родительских собраниях, заседаниях управляющего совета детского сада.</a:t>
                      </a:r>
                    </a:p>
                  </a:txBody>
                  <a:tcPr/>
                </a:tc>
                <a:tc>
                  <a:txBody>
                    <a:bodyPr/>
                    <a:lstStyle/>
                    <a:p>
                      <a:pPr marL="0" lvl="0" indent="0" algn="l">
                        <a:spcAft>
                          <a:spcPts val="0"/>
                        </a:spcAft>
                        <a:buSzPts val="1000"/>
                        <a:buFont typeface="Symbol"/>
                        <a:buNone/>
                        <a:tabLst>
                          <a:tab pos="457200" algn="l"/>
                        </a:tabLst>
                      </a:pPr>
                      <a:r>
                        <a:rPr lang="ru-RU" sz="1400" dirty="0" smtClean="0">
                          <a:effectLst/>
                        </a:rPr>
                        <a:t>- </a:t>
                      </a:r>
                      <a:r>
                        <a:rPr lang="ru-RU" sz="1800" dirty="0" smtClean="0">
                          <a:effectLst/>
                        </a:rPr>
                        <a:t>обеспечивает своевременную организацию ремонта технологического, механического и холодильного оборудования пищеблока;</a:t>
                      </a:r>
                    </a:p>
                    <a:p>
                      <a:pPr marL="0" lvl="0" indent="0" algn="l">
                        <a:spcAft>
                          <a:spcPts val="0"/>
                        </a:spcAft>
                        <a:buSzPts val="1000"/>
                        <a:buFont typeface="Symbol"/>
                        <a:buNone/>
                        <a:tabLst>
                          <a:tab pos="457200" algn="l"/>
                        </a:tabLst>
                      </a:pPr>
                      <a:r>
                        <a:rPr lang="ru-RU" sz="1800" dirty="0" smtClean="0">
                          <a:effectLst/>
                        </a:rPr>
                        <a:t>- снабжает пищеблок достаточным количеством посуды, специальной одежды, санитарно-гигиеническими средствами, уборочным инвентарем.</a:t>
                      </a:r>
                    </a:p>
                  </a:txBody>
                  <a:tcPr/>
                </a:tc>
                <a:tc>
                  <a:txBody>
                    <a:bodyPr/>
                    <a:lstStyle/>
                    <a:p>
                      <a:pPr marL="0" lvl="0" indent="0" algn="l">
                        <a:spcAft>
                          <a:spcPts val="0"/>
                        </a:spcAft>
                        <a:buSzPts val="1000"/>
                        <a:buFont typeface="Symbol"/>
                        <a:buNone/>
                        <a:tabLst>
                          <a:tab pos="457200" algn="l"/>
                        </a:tabLst>
                      </a:pPr>
                      <a:r>
                        <a:rPr lang="ru-RU" sz="1800" dirty="0" smtClean="0">
                          <a:effectLst/>
                        </a:rPr>
                        <a:t>- выполняют обязанности в рамках должностной инструкции;</a:t>
                      </a:r>
                      <a:endParaRPr lang="ru-RU" dirty="0" smtClean="0">
                        <a:effectLst/>
                      </a:endParaRPr>
                    </a:p>
                    <a:p>
                      <a:pPr marL="0" lvl="0" indent="0" algn="l">
                        <a:spcAft>
                          <a:spcPts val="0"/>
                        </a:spcAft>
                        <a:buSzPts val="1000"/>
                        <a:buFont typeface="Symbol"/>
                        <a:buNone/>
                        <a:tabLst>
                          <a:tab pos="457200" algn="l"/>
                        </a:tabLst>
                      </a:pPr>
                      <a:r>
                        <a:rPr lang="ru-RU" sz="1800" dirty="0" smtClean="0">
                          <a:effectLst/>
                        </a:rPr>
                        <a:t>- вправе вносить предложения по улучшению организации питания.</a:t>
                      </a:r>
                      <a:endParaRPr lang="ru-RU" dirty="0" smtClean="0">
                        <a:effectLst/>
                      </a:endParaRPr>
                    </a:p>
                  </a:txBody>
                  <a:tcPr/>
                </a:tc>
              </a:tr>
            </a:tbl>
          </a:graphicData>
        </a:graphic>
      </p:graphicFrame>
    </p:spTree>
    <p:extLst>
      <p:ext uri="{BB962C8B-B14F-4D97-AF65-F5344CB8AC3E}">
        <p14:creationId xmlns:p14="http://schemas.microsoft.com/office/powerpoint/2010/main" val="4155747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spcBef>
                <a:spcPct val="20000"/>
              </a:spcBef>
            </a:pPr>
            <a:r>
              <a:rPr lang="ru-RU" sz="2400" b="1" dirty="0">
                <a:solidFill>
                  <a:srgbClr val="9BBB59">
                    <a:lumMod val="50000"/>
                  </a:srgbClr>
                </a:solidFill>
                <a:latin typeface="Bookman Old Style" pitchFamily="18" charset="0"/>
                <a:ea typeface="Times New Roman"/>
                <a:cs typeface="+mn-cs"/>
              </a:rPr>
              <a:t>Обязанности участников образовательных отношений при организации </a:t>
            </a:r>
            <a:r>
              <a:rPr lang="ru-RU" sz="2400" b="1" dirty="0" smtClean="0">
                <a:solidFill>
                  <a:srgbClr val="9BBB59">
                    <a:lumMod val="50000"/>
                  </a:srgbClr>
                </a:solidFill>
                <a:latin typeface="Bookman Old Style" pitchFamily="18" charset="0"/>
                <a:ea typeface="Times New Roman"/>
                <a:cs typeface="+mn-cs"/>
              </a:rPr>
              <a:t>питания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07380706"/>
              </p:ext>
            </p:extLst>
          </p:nvPr>
        </p:nvGraphicFramePr>
        <p:xfrm>
          <a:off x="457200" y="1340768"/>
          <a:ext cx="8229600" cy="5090160"/>
        </p:xfrm>
        <a:graphic>
          <a:graphicData uri="http://schemas.openxmlformats.org/drawingml/2006/table">
            <a:tbl>
              <a:tblPr firstRow="1" bandRow="1">
                <a:tableStyleId>{F5AB1C69-6EDB-4FF4-983F-18BD219EF322}</a:tableStyleId>
              </a:tblPr>
              <a:tblGrid>
                <a:gridCol w="4330824"/>
                <a:gridCol w="3898776"/>
              </a:tblGrid>
              <a:tr h="360040">
                <a:tc>
                  <a:txBody>
                    <a:bodyPr/>
                    <a:lstStyle/>
                    <a:p>
                      <a:r>
                        <a:rPr lang="ru-RU" dirty="0" smtClean="0"/>
                        <a:t>Воспитатели </a:t>
                      </a:r>
                      <a:endParaRPr lang="ru-RU" dirty="0"/>
                    </a:p>
                  </a:txBody>
                  <a:tcPr/>
                </a:tc>
                <a:tc>
                  <a:txBody>
                    <a:bodyPr/>
                    <a:lstStyle/>
                    <a:p>
                      <a:r>
                        <a:rPr lang="ru-RU" dirty="0" smtClean="0"/>
                        <a:t>Родители (законные представители)</a:t>
                      </a:r>
                      <a:endParaRPr lang="ru-RU" dirty="0"/>
                    </a:p>
                  </a:txBody>
                  <a:tcPr/>
                </a:tc>
              </a:tr>
              <a:tr h="370840">
                <a:tc>
                  <a:txBody>
                    <a:bodyPr/>
                    <a:lstStyle/>
                    <a:p>
                      <a:pPr lvl="0"/>
                      <a:r>
                        <a:rPr lang="ru-RU" sz="1600" kern="1200" dirty="0" smtClean="0">
                          <a:effectLst/>
                        </a:rPr>
                        <a:t>- сообщают в пищеблок фактическое количество питающихся воспитанников на текущий день. </a:t>
                      </a:r>
                      <a:endParaRPr lang="ru-RU" sz="1600" dirty="0" smtClean="0">
                        <a:effectLst/>
                      </a:endParaRPr>
                    </a:p>
                    <a:p>
                      <a:pPr lvl="0"/>
                      <a:r>
                        <a:rPr lang="ru-RU" sz="1600" kern="1200" dirty="0" smtClean="0">
                          <a:effectLst/>
                        </a:rPr>
                        <a:t>- ведут ежедневный табель учета посещаемости воспитанниками детского сада;</a:t>
                      </a:r>
                      <a:endParaRPr lang="ru-RU" sz="1600" dirty="0" smtClean="0">
                        <a:effectLst/>
                      </a:endParaRPr>
                    </a:p>
                    <a:p>
                      <a:pPr lvl="0"/>
                      <a:r>
                        <a:rPr lang="ru-RU" sz="1600" kern="1200" dirty="0" smtClean="0">
                          <a:effectLst/>
                        </a:rPr>
                        <a:t>- осуществляют в части своей компетенции мониторинг организации питания;</a:t>
                      </a:r>
                      <a:endParaRPr lang="ru-RU" sz="1600" dirty="0" smtClean="0">
                        <a:effectLst/>
                      </a:endParaRPr>
                    </a:p>
                    <a:p>
                      <a:pPr lvl="0"/>
                      <a:r>
                        <a:rPr lang="ru-RU" sz="1600" kern="1200" dirty="0" smtClean="0">
                          <a:effectLst/>
                        </a:rPr>
                        <a:t>- предусматривают в планах воспитательной работы мероприятия, направленные на формирование здорового образа жизни детей, потребности в сбалансированном и рациональном питании, систематически выносят на обсуждение в ходе родительских собраний вопросы обеспечения полноценного питания воспитанников;</a:t>
                      </a:r>
                      <a:endParaRPr lang="ru-RU" sz="1600" dirty="0" smtClean="0">
                        <a:effectLst/>
                      </a:endParaRPr>
                    </a:p>
                    <a:p>
                      <a:pPr lvl="0"/>
                      <a:r>
                        <a:rPr lang="ru-RU" sz="1600" kern="1200" dirty="0" smtClean="0">
                          <a:effectLst/>
                        </a:rPr>
                        <a:t>- выносят на обсуждение на заседаниях управляющего совета детского сада предложения по улучшению питания воспитанников.</a:t>
                      </a:r>
                      <a:endParaRPr lang="ru-RU" sz="1600" dirty="0" smtClean="0">
                        <a:effectLst/>
                      </a:endParaRPr>
                    </a:p>
                  </a:txBody>
                  <a:tcPr/>
                </a:tc>
                <a:tc>
                  <a:txBody>
                    <a:bodyPr/>
                    <a:lstStyle/>
                    <a:p>
                      <a:pPr lvl="0"/>
                      <a:r>
                        <a:rPr lang="ru-RU" sz="1600" kern="1200" dirty="0" smtClean="0">
                          <a:effectLst/>
                        </a:rPr>
                        <a:t>- представляют подтверждающие документы в случае, если ребенок относится к льготной категории детей;</a:t>
                      </a:r>
                      <a:endParaRPr lang="ru-RU" sz="1600" dirty="0" smtClean="0">
                        <a:effectLst/>
                      </a:endParaRPr>
                    </a:p>
                    <a:p>
                      <a:pPr lvl="0"/>
                      <a:r>
                        <a:rPr lang="ru-RU" sz="1600" kern="1200" dirty="0" smtClean="0">
                          <a:effectLst/>
                        </a:rPr>
                        <a:t>- сообщают представителю детского сада о болезни ребенка или его временном отсутствии в детском саду для снятия его с питания на период его фактического отсутствия, а также предупреждают воспитателя об имеющихся у ребенка аллергических реакциях на продукты питания и других ограничениях;</a:t>
                      </a:r>
                      <a:endParaRPr lang="ru-RU" sz="1600" dirty="0" smtClean="0">
                        <a:effectLst/>
                      </a:endParaRPr>
                    </a:p>
                    <a:p>
                      <a:pPr lvl="0"/>
                      <a:r>
                        <a:rPr lang="ru-RU" sz="1600" kern="1200" dirty="0" smtClean="0">
                          <a:effectLst/>
                        </a:rPr>
                        <a:t>- ведут разъяснительную работу со своими детьми по привитию им навыков здорового образа жизни и правильного питания;</a:t>
                      </a:r>
                      <a:endParaRPr lang="ru-RU" sz="1600" dirty="0" smtClean="0">
                        <a:effectLst/>
                      </a:endParaRPr>
                    </a:p>
                    <a:p>
                      <a:pPr lvl="0"/>
                      <a:r>
                        <a:rPr lang="ru-RU" sz="1600" kern="1200" dirty="0" smtClean="0">
                          <a:effectLst/>
                        </a:rPr>
                        <a:t>- вносят предложения по улучшению организации питания воспитанников.</a:t>
                      </a:r>
                      <a:endParaRPr lang="ru-RU" sz="1600" dirty="0" smtClean="0">
                        <a:effectLst/>
                      </a:endParaRPr>
                    </a:p>
                  </a:txBody>
                  <a:tcPr/>
                </a:tc>
              </a:tr>
            </a:tbl>
          </a:graphicData>
        </a:graphic>
      </p:graphicFrame>
    </p:spTree>
    <p:extLst>
      <p:ext uri="{BB962C8B-B14F-4D97-AF65-F5344CB8AC3E}">
        <p14:creationId xmlns:p14="http://schemas.microsoft.com/office/powerpoint/2010/main" val="1588468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654000" y="1250656"/>
            <a:ext cx="5615805" cy="4211853"/>
          </a:xfrm>
          <a:prstGeom prst="rect">
            <a:avLst/>
          </a:prstGeom>
          <a:ln>
            <a:noFill/>
          </a:ln>
          <a:effectLst>
            <a:softEdge rad="112500"/>
          </a:effectLst>
        </p:spPr>
      </p:pic>
      <p:sp>
        <p:nvSpPr>
          <p:cNvPr id="2" name="Заголовок 1"/>
          <p:cNvSpPr>
            <a:spLocks noGrp="1"/>
          </p:cNvSpPr>
          <p:nvPr>
            <p:ph type="title"/>
          </p:nvPr>
        </p:nvSpPr>
        <p:spPr>
          <a:xfrm>
            <a:off x="457200" y="404664"/>
            <a:ext cx="4258816" cy="936104"/>
          </a:xfrm>
        </p:spPr>
        <p:txBody>
          <a:bodyPr>
            <a:noAutofit/>
          </a:bodyPr>
          <a:lstStyle/>
          <a:p>
            <a:r>
              <a:rPr lang="ru-RU" sz="2400" b="1" dirty="0">
                <a:solidFill>
                  <a:schemeClr val="accent3">
                    <a:lumMod val="50000"/>
                  </a:schemeClr>
                </a:solidFill>
                <a:latin typeface="Bookman Old Style" pitchFamily="18" charset="0"/>
              </a:rPr>
              <a:t>Контроль за организацией </a:t>
            </a:r>
            <a:r>
              <a:rPr lang="ru-RU" sz="2400" b="1" dirty="0" smtClean="0">
                <a:solidFill>
                  <a:schemeClr val="accent3">
                    <a:lumMod val="50000"/>
                  </a:schemeClr>
                </a:solidFill>
                <a:latin typeface="Bookman Old Style" pitchFamily="18" charset="0"/>
              </a:rPr>
              <a:t>питания</a:t>
            </a:r>
            <a:endParaRPr lang="ru-RU" sz="2400" dirty="0">
              <a:solidFill>
                <a:schemeClr val="accent3">
                  <a:lumMod val="50000"/>
                </a:schemeClr>
              </a:solidFill>
              <a:latin typeface="Bookman Old Style" pitchFamily="18" charset="0"/>
            </a:endParaRPr>
          </a:p>
        </p:txBody>
      </p:sp>
      <p:sp>
        <p:nvSpPr>
          <p:cNvPr id="5" name="Текст 4"/>
          <p:cNvSpPr>
            <a:spLocks noGrp="1"/>
          </p:cNvSpPr>
          <p:nvPr>
            <p:ph type="body" sz="half" idx="2"/>
          </p:nvPr>
        </p:nvSpPr>
        <p:spPr>
          <a:xfrm>
            <a:off x="457200" y="1340768"/>
            <a:ext cx="3898776" cy="5040559"/>
          </a:xfrm>
        </p:spPr>
        <p:txBody>
          <a:bodyPr>
            <a:noAutofit/>
          </a:bodyPr>
          <a:lstStyle/>
          <a:p>
            <a:r>
              <a:rPr lang="ru-RU" sz="2000" dirty="0"/>
              <a:t>Контроль качества и безопасности организации питания основан на принципах ХАССП и осуществляется на основании программы производственного контроля, утвержденной заведующим детским садом. </a:t>
            </a:r>
          </a:p>
          <a:p>
            <a:r>
              <a:rPr lang="ru-RU" sz="2000" dirty="0" smtClean="0"/>
              <a:t>Дополнительный </a:t>
            </a:r>
            <a:r>
              <a:rPr lang="ru-RU" sz="2000" dirty="0"/>
              <a:t>контроль организации питания может осуществляться родительской общественность. Порядок проведения такого вида контроля определяется локальным актом детского сада</a:t>
            </a:r>
            <a:r>
              <a:rPr lang="ru-RU" sz="2000" dirty="0" smtClean="0"/>
              <a:t>.</a:t>
            </a:r>
            <a:endParaRPr lang="ru-RU" sz="2000" dirty="0"/>
          </a:p>
        </p:txBody>
      </p:sp>
    </p:spTree>
    <p:extLst>
      <p:ext uri="{BB962C8B-B14F-4D97-AF65-F5344CB8AC3E}">
        <p14:creationId xmlns:p14="http://schemas.microsoft.com/office/powerpoint/2010/main" val="430612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0988" y="2420888"/>
            <a:ext cx="4340674" cy="32555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850106"/>
          </a:xfrm>
        </p:spPr>
        <p:txBody>
          <a:bodyPr>
            <a:noAutofit/>
          </a:bodyPr>
          <a:lstStyle/>
          <a:p>
            <a:r>
              <a:rPr lang="ru-RU" sz="2400" b="1" dirty="0" smtClean="0">
                <a:solidFill>
                  <a:schemeClr val="accent3">
                    <a:lumMod val="50000"/>
                  </a:schemeClr>
                </a:solidFill>
                <a:latin typeface="Bookman Old Style" pitchFamily="18" charset="0"/>
              </a:rPr>
              <a:t>Меры по улучшению организации питания</a:t>
            </a:r>
            <a:endParaRPr lang="ru-RU" sz="2400" b="1" dirty="0">
              <a:solidFill>
                <a:schemeClr val="accent3">
                  <a:lumMod val="50000"/>
                </a:schemeClr>
              </a:solidFill>
              <a:latin typeface="Bookman Old Style" pitchFamily="18" charset="0"/>
            </a:endParaRPr>
          </a:p>
        </p:txBody>
      </p:sp>
      <p:sp>
        <p:nvSpPr>
          <p:cNvPr id="4" name="Объект 3"/>
          <p:cNvSpPr>
            <a:spLocks noGrp="1"/>
          </p:cNvSpPr>
          <p:nvPr>
            <p:ph sz="half" idx="2"/>
          </p:nvPr>
        </p:nvSpPr>
        <p:spPr>
          <a:xfrm>
            <a:off x="467544" y="2348880"/>
            <a:ext cx="5184576" cy="4032448"/>
          </a:xfrm>
        </p:spPr>
        <p:txBody>
          <a:bodyPr>
            <a:noAutofit/>
          </a:bodyPr>
          <a:lstStyle/>
          <a:p>
            <a:pPr lvl="0">
              <a:buFont typeface="Wingdings" pitchFamily="2" charset="2"/>
              <a:buChar char="ü"/>
            </a:pPr>
            <a:r>
              <a:rPr lang="ru-RU" sz="1550" dirty="0">
                <a:latin typeface="Bookman Old Style" pitchFamily="18" charset="0"/>
              </a:rPr>
              <a:t>проводит с родителями (законными представителями) воспитанников беседы, лектории и другие мероприятия, посвященные вопросам роли питания в формировании здоровья человека, обеспечения ежедневного сбалансированного питания, развития культуры питания и пропаганды здорового образа жизни, правильного питания в домашних условиях;</a:t>
            </a:r>
          </a:p>
          <a:p>
            <a:pPr lvl="0">
              <a:buFont typeface="Wingdings" pitchFamily="2" charset="2"/>
              <a:buChar char="ü"/>
            </a:pPr>
            <a:r>
              <a:rPr lang="ru-RU" sz="1550" dirty="0">
                <a:latin typeface="Bookman Old Style" pitchFamily="18" charset="0"/>
              </a:rPr>
              <a:t>содействует созданию системы общественного информирования и общественной экспертизы организации питания в детском саду с учетом широкого использования потенциала управляющего и родительского совета;</a:t>
            </a:r>
          </a:p>
          <a:p>
            <a:pPr lvl="0">
              <a:buFont typeface="Wingdings" pitchFamily="2" charset="2"/>
              <a:buChar char="ü"/>
            </a:pPr>
            <a:r>
              <a:rPr lang="ru-RU" sz="1550" dirty="0">
                <a:latin typeface="Bookman Old Style" pitchFamily="18" charset="0"/>
              </a:rPr>
              <a:t>проводит мониторинг организации питания</a:t>
            </a:r>
            <a:r>
              <a:rPr lang="ru-RU" sz="1550" dirty="0" smtClean="0">
                <a:latin typeface="Bookman Old Style" pitchFamily="18" charset="0"/>
              </a:rPr>
              <a:t>.</a:t>
            </a:r>
            <a:endParaRPr lang="ru-RU" sz="1550" dirty="0">
              <a:latin typeface="Bookman Old Style" pitchFamily="18" charset="0"/>
            </a:endParaRPr>
          </a:p>
        </p:txBody>
      </p:sp>
      <p:sp>
        <p:nvSpPr>
          <p:cNvPr id="5" name="Текст 4"/>
          <p:cNvSpPr>
            <a:spLocks noGrp="1"/>
          </p:cNvSpPr>
          <p:nvPr>
            <p:ph type="body" sz="quarter" idx="3"/>
          </p:nvPr>
        </p:nvSpPr>
        <p:spPr>
          <a:xfrm>
            <a:off x="467545" y="908720"/>
            <a:ext cx="8219256" cy="1584176"/>
          </a:xfrm>
        </p:spPr>
        <p:txBody>
          <a:bodyPr>
            <a:noAutofit/>
          </a:bodyPr>
          <a:lstStyle/>
          <a:p>
            <a:r>
              <a:rPr lang="ru-RU" sz="1550" b="0" dirty="0">
                <a:latin typeface="Bookman Old Style" pitchFamily="18" charset="0"/>
              </a:rPr>
              <a:t>В целях совершенствования организации питания воспитанников администрация детского сада совместно с воспитателями:</a:t>
            </a:r>
          </a:p>
          <a:p>
            <a:pPr marL="285750" lvl="0" indent="-285750">
              <a:buFont typeface="Wingdings" pitchFamily="2" charset="2"/>
              <a:buChar char="ü"/>
            </a:pPr>
            <a:r>
              <a:rPr lang="ru-RU" sz="1550" b="0" dirty="0">
                <a:latin typeface="Bookman Old Style" pitchFamily="18" charset="0"/>
              </a:rPr>
              <a:t>организует постоянную информационно-просветительскую работу по повышению уровня культуры питания воспитанников;</a:t>
            </a:r>
          </a:p>
          <a:p>
            <a:pPr marL="285750" lvl="0" indent="-285750">
              <a:buFont typeface="Wingdings" pitchFamily="2" charset="2"/>
              <a:buChar char="ü"/>
            </a:pPr>
            <a:r>
              <a:rPr lang="ru-RU" sz="1550" b="0" dirty="0">
                <a:latin typeface="Bookman Old Style" pitchFamily="18" charset="0"/>
              </a:rPr>
              <a:t>оформляет информационные стенды, посвященные вопросам формирования культуры питания</a:t>
            </a:r>
            <a:r>
              <a:rPr lang="ru-RU" sz="1550" b="0" dirty="0" smtClean="0">
                <a:latin typeface="Bookman Old Style" pitchFamily="18" charset="0"/>
              </a:rPr>
              <a:t>;</a:t>
            </a:r>
            <a:endParaRPr lang="ru-RU" sz="1550" b="0" dirty="0">
              <a:latin typeface="Bookman Old Style" pitchFamily="18" charset="0"/>
            </a:endParaRPr>
          </a:p>
        </p:txBody>
      </p:sp>
    </p:spTree>
    <p:extLst>
      <p:ext uri="{BB962C8B-B14F-4D97-AF65-F5344CB8AC3E}">
        <p14:creationId xmlns:p14="http://schemas.microsoft.com/office/powerpoint/2010/main" val="1853502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a:xfrm>
            <a:off x="457200" y="476672"/>
            <a:ext cx="8229600" cy="1224136"/>
          </a:xfrm>
        </p:spPr>
        <p:txBody>
          <a:bodyPr>
            <a:noAutofit/>
          </a:bodyPr>
          <a:lstStyle/>
          <a:p>
            <a:r>
              <a:rPr lang="ru-RU" sz="1600" b="1" dirty="0">
                <a:ln w="11430"/>
                <a:solidFill>
                  <a:schemeClr val="accent3">
                    <a:lumMod val="50000"/>
                  </a:schemeClr>
                </a:solidFill>
                <a:effectLst>
                  <a:outerShdw blurRad="50800" dist="39000" dir="5460000" algn="tl">
                    <a:srgbClr val="000000">
                      <a:alpha val="38000"/>
                    </a:srgbClr>
                  </a:outerShdw>
                </a:effectLst>
                <a:latin typeface="Bookman Old Style" pitchFamily="18" charset="0"/>
                <a:cs typeface="Times New Roman" pitchFamily="18" charset="0"/>
              </a:rPr>
              <a:t>С целью изучения и выявления уровня организации качества питания детей ДОУ проведено </a:t>
            </a:r>
            <a:r>
              <a:rPr lang="ru-RU" sz="1600" b="1" dirty="0" smtClean="0">
                <a:ln w="11430"/>
                <a:solidFill>
                  <a:schemeClr val="accent3">
                    <a:lumMod val="50000"/>
                  </a:schemeClr>
                </a:solidFill>
                <a:effectLst>
                  <a:outerShdw blurRad="50800" dist="39000" dir="5460000" algn="tl">
                    <a:srgbClr val="000000">
                      <a:alpha val="38000"/>
                    </a:srgbClr>
                  </a:outerShdw>
                </a:effectLst>
                <a:latin typeface="Bookman Old Style" pitchFamily="18" charset="0"/>
                <a:cs typeface="Times New Roman" pitchFamily="18" charset="0"/>
              </a:rPr>
              <a:t>анкетирование родителей</a:t>
            </a:r>
            <a:br>
              <a:rPr lang="ru-RU" sz="1600" b="1" dirty="0" smtClean="0">
                <a:ln w="11430"/>
                <a:solidFill>
                  <a:schemeClr val="accent3">
                    <a:lumMod val="50000"/>
                  </a:schemeClr>
                </a:solidFill>
                <a:effectLst>
                  <a:outerShdw blurRad="50800" dist="39000" dir="5460000" algn="tl">
                    <a:srgbClr val="000000">
                      <a:alpha val="38000"/>
                    </a:srgbClr>
                  </a:outerShdw>
                </a:effectLst>
                <a:latin typeface="Bookman Old Style" pitchFamily="18" charset="0"/>
                <a:cs typeface="Times New Roman" pitchFamily="18" charset="0"/>
              </a:rPr>
            </a:br>
            <a:r>
              <a:rPr lang="en-US" sz="1600" b="1" dirty="0" smtClean="0">
                <a:ln w="11430"/>
                <a:solidFill>
                  <a:schemeClr val="accent3">
                    <a:lumMod val="50000"/>
                  </a:schemeClr>
                </a:solidFill>
                <a:effectLst>
                  <a:outerShdw blurRad="50800" dist="39000" dir="5460000" algn="tl">
                    <a:srgbClr val="000000">
                      <a:alpha val="38000"/>
                    </a:srgbClr>
                  </a:outerShdw>
                </a:effectLst>
                <a:latin typeface="Bookman Old Style" pitchFamily="18" charset="0"/>
                <a:cs typeface="Times New Roman" pitchFamily="18" charset="0"/>
              </a:rPr>
              <a:t/>
            </a:r>
            <a:br>
              <a:rPr lang="en-US" sz="1600" b="1" dirty="0" smtClean="0">
                <a:ln w="11430"/>
                <a:solidFill>
                  <a:schemeClr val="accent3">
                    <a:lumMod val="50000"/>
                  </a:schemeClr>
                </a:solidFill>
                <a:effectLst>
                  <a:outerShdw blurRad="50800" dist="39000" dir="5460000" algn="tl">
                    <a:srgbClr val="000000">
                      <a:alpha val="38000"/>
                    </a:srgbClr>
                  </a:outerShdw>
                </a:effectLst>
                <a:latin typeface="Bookman Old Style" pitchFamily="18" charset="0"/>
                <a:cs typeface="Times New Roman" pitchFamily="18" charset="0"/>
              </a:rPr>
            </a:br>
            <a:r>
              <a:rPr lang="ru-RU" sz="1600" b="1" i="1" dirty="0">
                <a:solidFill>
                  <a:schemeClr val="accent3">
                    <a:lumMod val="50000"/>
                  </a:schemeClr>
                </a:solidFill>
                <a:latin typeface="Bookman Old Style" pitchFamily="18" charset="0"/>
              </a:rPr>
              <a:t>Родителям были заданы вопросы, обобщенные результаты которых представлены ниже в диаграммах</a:t>
            </a:r>
            <a:r>
              <a:rPr lang="ru-RU" sz="1600" b="1" i="1" dirty="0" smtClean="0">
                <a:latin typeface="Bookman Old Style" pitchFamily="18" charset="0"/>
              </a:rPr>
              <a:t>.</a:t>
            </a:r>
            <a:endParaRPr lang="ru-RU" sz="1600" b="1" i="1" dirty="0">
              <a:solidFill>
                <a:schemeClr val="accent3">
                  <a:lumMod val="50000"/>
                </a:schemeClr>
              </a:solidFill>
              <a:latin typeface="Bookman Old Style" pitchFamily="18" charset="0"/>
            </a:endParaRPr>
          </a:p>
        </p:txBody>
      </p:sp>
      <p:sp>
        <p:nvSpPr>
          <p:cNvPr id="17" name="Текст 16"/>
          <p:cNvSpPr>
            <a:spLocks noGrp="1"/>
          </p:cNvSpPr>
          <p:nvPr>
            <p:ph type="body" idx="1"/>
          </p:nvPr>
        </p:nvSpPr>
        <p:spPr>
          <a:xfrm>
            <a:off x="457200" y="1535112"/>
            <a:ext cx="4040188" cy="885775"/>
          </a:xfrm>
        </p:spPr>
        <p:txBody>
          <a:bodyPr>
            <a:normAutofit/>
          </a:bodyPr>
          <a:lstStyle/>
          <a:p>
            <a:pPr algn="ctr"/>
            <a:r>
              <a:rPr lang="ru-RU" sz="1800" dirty="0" smtClean="0">
                <a:solidFill>
                  <a:schemeClr val="accent3">
                    <a:lumMod val="50000"/>
                  </a:schemeClr>
                </a:solidFill>
                <a:latin typeface="Bookman Old Style" pitchFamily="18" charset="0"/>
              </a:rPr>
              <a:t>«Разнообразно ли питание в детском саду?»</a:t>
            </a:r>
            <a:endParaRPr lang="ru-RU" sz="1800" dirty="0">
              <a:solidFill>
                <a:schemeClr val="accent3">
                  <a:lumMod val="50000"/>
                </a:schemeClr>
              </a:solidFill>
              <a:latin typeface="Bookman Old Style" pitchFamily="18" charset="0"/>
            </a:endParaRPr>
          </a:p>
        </p:txBody>
      </p:sp>
      <p:graphicFrame>
        <p:nvGraphicFramePr>
          <p:cNvPr id="21" name="Объект 20"/>
          <p:cNvGraphicFramePr>
            <a:graphicFrameLocks noGrp="1"/>
          </p:cNvGraphicFramePr>
          <p:nvPr>
            <p:ph sz="half" idx="2"/>
            <p:extLst>
              <p:ext uri="{D42A27DB-BD31-4B8C-83A1-F6EECF244321}">
                <p14:modId xmlns:p14="http://schemas.microsoft.com/office/powerpoint/2010/main" val="84731238"/>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19" name="Текст 18"/>
          <p:cNvSpPr>
            <a:spLocks noGrp="1"/>
          </p:cNvSpPr>
          <p:nvPr>
            <p:ph type="body" sz="quarter" idx="3"/>
          </p:nvPr>
        </p:nvSpPr>
        <p:spPr>
          <a:xfrm>
            <a:off x="4645025" y="1412776"/>
            <a:ext cx="4041775" cy="936104"/>
          </a:xfrm>
        </p:spPr>
        <p:txBody>
          <a:bodyPr>
            <a:normAutofit fontScale="32500" lnSpcReduction="20000"/>
          </a:bodyPr>
          <a:lstStyle/>
          <a:p>
            <a:endParaRPr lang="ru-RU" b="0" dirty="0" smtClean="0"/>
          </a:p>
          <a:p>
            <a:pPr algn="ctr"/>
            <a:r>
              <a:rPr lang="ru-RU" sz="5500" dirty="0" smtClean="0">
                <a:solidFill>
                  <a:schemeClr val="accent3">
                    <a:lumMod val="50000"/>
                  </a:schemeClr>
                </a:solidFill>
                <a:latin typeface="Bookman Old Style" pitchFamily="18" charset="0"/>
              </a:rPr>
              <a:t>«</a:t>
            </a:r>
            <a:r>
              <a:rPr lang="ru-RU" sz="5500" dirty="0">
                <a:solidFill>
                  <a:schemeClr val="accent3">
                    <a:lumMod val="50000"/>
                  </a:schemeClr>
                </a:solidFill>
                <a:latin typeface="Bookman Old Style" pitchFamily="18" charset="0"/>
              </a:rPr>
              <a:t>Устраивает ли вас качество питания в ДОУ</a:t>
            </a:r>
            <a:r>
              <a:rPr lang="ru-RU" sz="5500" dirty="0" smtClean="0">
                <a:solidFill>
                  <a:schemeClr val="accent3">
                    <a:lumMod val="50000"/>
                  </a:schemeClr>
                </a:solidFill>
                <a:latin typeface="Bookman Old Style" pitchFamily="18" charset="0"/>
              </a:rPr>
              <a:t>?»</a:t>
            </a:r>
            <a:endParaRPr lang="ru-RU" sz="5500" dirty="0">
              <a:solidFill>
                <a:schemeClr val="accent3">
                  <a:lumMod val="50000"/>
                </a:schemeClr>
              </a:solidFill>
              <a:latin typeface="Bookman Old Style" pitchFamily="18" charset="0"/>
            </a:endParaRPr>
          </a:p>
        </p:txBody>
      </p:sp>
      <p:graphicFrame>
        <p:nvGraphicFramePr>
          <p:cNvPr id="22" name="Объект 21"/>
          <p:cNvGraphicFramePr>
            <a:graphicFrameLocks noGrp="1"/>
          </p:cNvGraphicFramePr>
          <p:nvPr>
            <p:ph sz="quarter" idx="4"/>
            <p:extLst>
              <p:ext uri="{D42A27DB-BD31-4B8C-83A1-F6EECF244321}">
                <p14:modId xmlns:p14="http://schemas.microsoft.com/office/powerpoint/2010/main" val="2833311875"/>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9294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endParaRPr lang="ru-RU" sz="4400" b="1" dirty="0" smtClean="0">
              <a:solidFill>
                <a:schemeClr val="accent3">
                  <a:lumMod val="50000"/>
                </a:schemeClr>
              </a:solidFill>
            </a:endParaRPr>
          </a:p>
          <a:p>
            <a:pPr marL="0" indent="0" algn="ctr">
              <a:buNone/>
            </a:pPr>
            <a:r>
              <a:rPr lang="ru-RU" sz="4400" b="1" dirty="0" smtClean="0">
                <a:solidFill>
                  <a:schemeClr val="accent3">
                    <a:lumMod val="50000"/>
                  </a:schemeClr>
                </a:solidFill>
              </a:rPr>
              <a:t>Спасибо за внимание!</a:t>
            </a:r>
            <a:endParaRPr lang="ru-RU" sz="4400" b="1" dirty="0">
              <a:solidFill>
                <a:schemeClr val="accent3">
                  <a:lumMod val="50000"/>
                </a:schemeClr>
              </a:solidFill>
            </a:endParaRPr>
          </a:p>
        </p:txBody>
      </p:sp>
    </p:spTree>
    <p:extLst>
      <p:ext uri="{BB962C8B-B14F-4D97-AF65-F5344CB8AC3E}">
        <p14:creationId xmlns:p14="http://schemas.microsoft.com/office/powerpoint/2010/main" val="986607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692696"/>
            <a:ext cx="4402832" cy="5616624"/>
          </a:xfrm>
        </p:spPr>
        <p:txBody>
          <a:bodyPr>
            <a:noAutofit/>
          </a:bodyPr>
          <a:lstStyle/>
          <a:p>
            <a:r>
              <a:rPr lang="ru-RU" sz="1950" dirty="0" smtClean="0">
                <a:latin typeface="Bookman Old Style" pitchFamily="18" charset="0"/>
              </a:rPr>
              <a:t>Рациональное </a:t>
            </a:r>
            <a:r>
              <a:rPr lang="ru-RU" sz="1950" dirty="0">
                <a:latin typeface="Bookman Old Style" pitchFamily="18" charset="0"/>
              </a:rPr>
              <a:t>питание является одним из основных факторов, определяющих нормальное развитие ребенка. Оно оказывает самое непосредственное влияние на его жизнедеятельность, рост, состояние здоровья. Правильное сбалансированное питание, отвечающее физиологическим потребностям растущего организма, повышает устойчивость его к различным неблагоприятным факторам. Особенно важно соблюдение принципов рационального питания у детей раннего и дошкольного возраста. </a:t>
            </a:r>
            <a:r>
              <a:rPr lang="ru-RU" sz="1950" dirty="0" smtClean="0">
                <a:latin typeface="Bookman Old Style" pitchFamily="18" charset="0"/>
              </a:rPr>
              <a:t> </a:t>
            </a:r>
            <a:endParaRPr lang="ru-RU" sz="1950" dirty="0">
              <a:latin typeface="Bookman Old Style" pitchFamily="18" charset="0"/>
            </a:endParaRPr>
          </a:p>
        </p:txBody>
      </p:sp>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0032" y="908720"/>
            <a:ext cx="3413760" cy="5120640"/>
          </a:xfrm>
        </p:spPr>
      </p:pic>
    </p:spTree>
    <p:extLst>
      <p:ext uri="{BB962C8B-B14F-4D97-AF65-F5344CB8AC3E}">
        <p14:creationId xmlns:p14="http://schemas.microsoft.com/office/powerpoint/2010/main" val="573916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196752"/>
            <a:ext cx="318010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922114"/>
          </a:xfrm>
        </p:spPr>
        <p:txBody>
          <a:bodyPr>
            <a:noAutofit/>
          </a:bodyPr>
          <a:lstStyle/>
          <a:p>
            <a:r>
              <a:rPr lang="ru-RU" sz="2000" b="1" dirty="0" smtClean="0">
                <a:solidFill>
                  <a:schemeClr val="accent3">
                    <a:lumMod val="50000"/>
                  </a:schemeClr>
                </a:solidFill>
                <a:latin typeface="Bookman Old Style" pitchFamily="18" charset="0"/>
              </a:rPr>
              <a:t>Нормативно-правовые документы регламентирующие организацию питания в МКДОУ «Рябинка»</a:t>
            </a:r>
            <a:endParaRPr lang="ru-RU" sz="2000" b="1" dirty="0">
              <a:solidFill>
                <a:schemeClr val="accent3">
                  <a:lumMod val="50000"/>
                </a:schemeClr>
              </a:solidFill>
              <a:latin typeface="Bookman Old Style" pitchFamily="18" charset="0"/>
            </a:endParaRPr>
          </a:p>
        </p:txBody>
      </p:sp>
      <p:sp>
        <p:nvSpPr>
          <p:cNvPr id="3" name="Объект 2"/>
          <p:cNvSpPr>
            <a:spLocks noGrp="1"/>
          </p:cNvSpPr>
          <p:nvPr>
            <p:ph sz="half" idx="1"/>
          </p:nvPr>
        </p:nvSpPr>
        <p:spPr>
          <a:xfrm>
            <a:off x="457200" y="1196752"/>
            <a:ext cx="3914982" cy="5184576"/>
          </a:xfrm>
        </p:spPr>
        <p:txBody>
          <a:bodyPr>
            <a:noAutofit/>
          </a:bodyPr>
          <a:lstStyle/>
          <a:p>
            <a:pPr marL="0" indent="0">
              <a:buNone/>
            </a:pPr>
            <a:r>
              <a:rPr lang="ru-RU" sz="1300" dirty="0">
                <a:latin typeface="Bookman Old Style" pitchFamily="18" charset="0"/>
              </a:rPr>
              <a:t>О</a:t>
            </a:r>
            <a:r>
              <a:rPr lang="ru-RU" sz="1300" dirty="0" smtClean="0">
                <a:latin typeface="Bookman Old Style" pitchFamily="18" charset="0"/>
              </a:rPr>
              <a:t>рганизации </a:t>
            </a:r>
            <a:r>
              <a:rPr lang="ru-RU" sz="1300" dirty="0">
                <a:latin typeface="Bookman Old Style" pitchFamily="18" charset="0"/>
              </a:rPr>
              <a:t>питания воспитанников муниципального казенного дошкольного образовательного учреждения детский сад «Рябинка» г. Тайшета </a:t>
            </a:r>
            <a:r>
              <a:rPr lang="ru-RU" sz="1300" dirty="0" smtClean="0">
                <a:latin typeface="Bookman Old Style" pitchFamily="18" charset="0"/>
              </a:rPr>
              <a:t>осуществляется в </a:t>
            </a:r>
            <a:r>
              <a:rPr lang="ru-RU" sz="1300" dirty="0">
                <a:latin typeface="Bookman Old Style" pitchFamily="18" charset="0"/>
              </a:rPr>
              <a:t>соответствии со статьями 37, 41, пунктом 7 статьи 79 Федерального закона от 29.12.2012 № 273-ФЗ «Об образовании в Российской Федерации», Федеральным законом от 30.03.1999 № 52-ФЗ «О санитарно-эпидемиологическом благополучии населения», СанПиН 2.3/2.4.3590-20 «Санитарно-эпидемиологические требования к организации общественного питания населения», утвержденными постановлением главного санитарного врача от 27.10.2020 № 32, СП 2.4.3648-20 «Санитарно-эпидемиологические требования к организациям воспитания и обучения, отдыха и оздоровления детей и молодежи», утвержденными постановлением главного санитарного врача от 28.09.2020 № 28, уставом МКДОУ детского сада «Рябинка» г. Тайшета </a:t>
            </a:r>
            <a:r>
              <a:rPr lang="ru-RU" sz="1300" dirty="0" smtClean="0">
                <a:latin typeface="Bookman Old Style" pitchFamily="18" charset="0"/>
              </a:rPr>
              <a:t>.</a:t>
            </a:r>
            <a:endParaRPr lang="ru-RU" sz="1300" dirty="0">
              <a:latin typeface="Bookman Old Style" pitchFamily="18"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5960" y="1340768"/>
            <a:ext cx="1893646" cy="286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User\Desktop\Безымянный.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2558" y="3573016"/>
            <a:ext cx="2140450" cy="26445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2182" y="3573015"/>
            <a:ext cx="1870163" cy="264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728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5"/>
          </a:xfrm>
        </p:spPr>
        <p:txBody>
          <a:bodyPr>
            <a:noAutofit/>
          </a:bodyPr>
          <a:lstStyle/>
          <a:p>
            <a:r>
              <a:rPr lang="ru-RU" sz="2000" b="1" dirty="0" smtClean="0">
                <a:solidFill>
                  <a:schemeClr val="accent3">
                    <a:lumMod val="50000"/>
                  </a:schemeClr>
                </a:solidFill>
                <a:latin typeface="Bookman Old Style" pitchFamily="18" charset="0"/>
                <a:ea typeface="Times New Roman"/>
                <a:cs typeface="Times New Roman"/>
              </a:rPr>
              <a:t>При </a:t>
            </a:r>
            <a:r>
              <a:rPr lang="ru-RU" sz="2000" b="1" dirty="0">
                <a:solidFill>
                  <a:schemeClr val="accent3">
                    <a:lumMod val="50000"/>
                  </a:schemeClr>
                </a:solidFill>
                <a:latin typeface="Bookman Old Style" pitchFamily="18" charset="0"/>
                <a:ea typeface="Times New Roman"/>
                <a:cs typeface="Times New Roman"/>
              </a:rPr>
              <a:t>организации питания работники детского сада ведут и используют следующие документы</a:t>
            </a:r>
            <a:r>
              <a:rPr lang="ru-RU" sz="2000" b="1" dirty="0" smtClean="0">
                <a:solidFill>
                  <a:schemeClr val="accent3">
                    <a:lumMod val="50000"/>
                  </a:schemeClr>
                </a:solidFill>
                <a:latin typeface="Bookman Old Style" pitchFamily="18" charset="0"/>
                <a:ea typeface="Times New Roman"/>
                <a:cs typeface="Times New Roman"/>
              </a:rPr>
              <a:t>:</a:t>
            </a:r>
            <a:endParaRPr lang="ru-RU" sz="2000" b="1" dirty="0">
              <a:solidFill>
                <a:schemeClr val="accent3">
                  <a:lumMod val="50000"/>
                </a:schemeClr>
              </a:solidFill>
              <a:latin typeface="Bookman Old Style" pitchFamily="18" charset="0"/>
            </a:endParaRPr>
          </a:p>
        </p:txBody>
      </p:sp>
      <p:sp>
        <p:nvSpPr>
          <p:cNvPr id="6" name="Объект 5"/>
          <p:cNvSpPr>
            <a:spLocks noGrp="1"/>
          </p:cNvSpPr>
          <p:nvPr>
            <p:ph sz="half" idx="1"/>
          </p:nvPr>
        </p:nvSpPr>
        <p:spPr>
          <a:xfrm>
            <a:off x="457200" y="1124744"/>
            <a:ext cx="4474840" cy="5288136"/>
          </a:xfrm>
        </p:spPr>
        <p:txBody>
          <a:bodyPr>
            <a:noAutofit/>
          </a:bodyPr>
          <a:lstStyle/>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Приказ об организации питания воспитанников</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Приказ об организации питьевого режима воспитанников</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Меню приготавливаемых блюд</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Ежедневное меню</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Индивидуальное меню</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Технологические карты кулинарных блюд</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Ведомости контроля за рационом питания</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Программа производственного контроля</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Инструкция по отбору суточных проб</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Инструкция по правилам мытья кухонной посуды</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Гигиенический журнал (сотрудники)</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Журнал учета температурного режима в холодильном оборудовании</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Журнал учета температуры и влажности в складских помещениях</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Журнал санитарно-технического состояния и содержания помещений пищеблока</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Контракты на поставку продуктов питания</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Рабочий лист ХААСП</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Журнал бракеража пищевых продуктов, поступающих в пищеблок</a:t>
            </a:r>
            <a:endParaRPr lang="ru-RU" sz="1200" dirty="0" smtClean="0">
              <a:latin typeface="Bookman Old Style" pitchFamily="18" charset="0"/>
              <a:ea typeface="Calibri"/>
              <a:cs typeface="Times New Roman"/>
            </a:endParaRPr>
          </a:p>
          <a:p>
            <a:pPr lvl="0" algn="just">
              <a:lnSpc>
                <a:spcPct val="107000"/>
              </a:lnSpc>
              <a:buSzPts val="1000"/>
              <a:buFont typeface="Symbol"/>
              <a:buChar char=""/>
              <a:tabLst>
                <a:tab pos="270510" algn="l"/>
              </a:tabLst>
            </a:pPr>
            <a:r>
              <a:rPr lang="ru-RU" sz="1200" dirty="0" smtClean="0">
                <a:solidFill>
                  <a:srgbClr val="222222"/>
                </a:solidFill>
                <a:latin typeface="Bookman Old Style" pitchFamily="18" charset="0"/>
                <a:ea typeface="Times New Roman"/>
                <a:cs typeface="Times New Roman"/>
              </a:rPr>
              <a:t>Журнал бракеража готовой кулинарной продукции</a:t>
            </a:r>
            <a:endParaRPr lang="ru-RU" sz="1200" dirty="0">
              <a:latin typeface="Bookman Old Style" pitchFamily="18" charset="0"/>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41" y="1124741"/>
            <a:ext cx="2376264" cy="316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508104" y="1988840"/>
            <a:ext cx="2304256" cy="307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G:\DCIM\100OLYMP\P21000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793380" y="3477006"/>
            <a:ext cx="326436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096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147248" cy="504056"/>
          </a:xfrm>
        </p:spPr>
        <p:txBody>
          <a:bodyPr>
            <a:normAutofit/>
          </a:bodyPr>
          <a:lstStyle/>
          <a:p>
            <a:pPr algn="ctr"/>
            <a:r>
              <a:rPr lang="ru-RU" b="1" i="1" dirty="0"/>
              <a:t> </a:t>
            </a:r>
            <a:r>
              <a:rPr lang="ru-RU" sz="2700" b="1" dirty="0" smtClean="0">
                <a:solidFill>
                  <a:schemeClr val="accent3">
                    <a:lumMod val="50000"/>
                  </a:schemeClr>
                </a:solidFill>
                <a:latin typeface="Bookman Old Style" pitchFamily="18" charset="0"/>
              </a:rPr>
              <a:t>Способ организации питания</a:t>
            </a:r>
            <a:endParaRPr lang="ru-RU" sz="2700" b="1" dirty="0">
              <a:solidFill>
                <a:schemeClr val="accent3">
                  <a:lumMod val="50000"/>
                </a:schemeClr>
              </a:solidFill>
              <a:latin typeface="Bookman Old Style" pitchFamily="18" charset="0"/>
            </a:endParaRPr>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1934" y="1700808"/>
            <a:ext cx="4728526" cy="3546394"/>
          </a:xfrm>
          <a:prstGeom prst="rect">
            <a:avLst/>
          </a:prstGeom>
          <a:ln>
            <a:noFill/>
          </a:ln>
          <a:effectLst>
            <a:softEdge rad="112500"/>
          </a:effectLst>
        </p:spPr>
      </p:pic>
      <p:sp>
        <p:nvSpPr>
          <p:cNvPr id="8" name="Текст 7"/>
          <p:cNvSpPr>
            <a:spLocks noGrp="1"/>
          </p:cNvSpPr>
          <p:nvPr>
            <p:ph type="body" sz="half" idx="2"/>
          </p:nvPr>
        </p:nvSpPr>
        <p:spPr>
          <a:xfrm>
            <a:off x="457200" y="1268761"/>
            <a:ext cx="4042792" cy="4680520"/>
          </a:xfrm>
        </p:spPr>
        <p:txBody>
          <a:bodyPr>
            <a:normAutofit lnSpcReduction="10000"/>
          </a:bodyPr>
          <a:lstStyle/>
          <a:p>
            <a:r>
              <a:rPr lang="ru-RU" sz="1800" dirty="0">
                <a:latin typeface="Bookman Old Style" pitchFamily="18" charset="0"/>
              </a:rPr>
              <a:t>Детский сад самостоятельно предоставляет питание воспитанникам на базе пищеблока детского сада. Обслуживание воспитанников осуществляется штатными работниками детского сада, имеющими соответствующую квалификацию, прошедшими медицинский осмотр, имеющими личную медицинскую книжку.</a:t>
            </a:r>
          </a:p>
          <a:p>
            <a:r>
              <a:rPr lang="ru-RU" sz="1800" dirty="0">
                <a:latin typeface="Bookman Old Style" pitchFamily="18" charset="0"/>
              </a:rPr>
              <a:t>Порядок обеспечения </a:t>
            </a:r>
            <a:r>
              <a:rPr lang="ru-RU" sz="1800" dirty="0" smtClean="0">
                <a:latin typeface="Bookman Old Style" pitchFamily="18" charset="0"/>
              </a:rPr>
              <a:t>питанием воспитанников </a:t>
            </a:r>
            <a:r>
              <a:rPr lang="ru-RU" sz="1800" dirty="0">
                <a:latin typeface="Bookman Old Style" pitchFamily="18" charset="0"/>
              </a:rPr>
              <a:t>организует ответственный работник из числа персонала детского </a:t>
            </a:r>
            <a:r>
              <a:rPr lang="ru-RU" sz="1800" dirty="0" smtClean="0">
                <a:latin typeface="Bookman Old Style" pitchFamily="18" charset="0"/>
              </a:rPr>
              <a:t>сада, назначенный </a:t>
            </a:r>
            <a:r>
              <a:rPr lang="ru-RU" sz="1800" dirty="0">
                <a:latin typeface="Bookman Old Style" pitchFamily="18" charset="0"/>
              </a:rPr>
              <a:t>приказом </a:t>
            </a:r>
            <a:r>
              <a:rPr lang="ru-RU" sz="1800" dirty="0" smtClean="0">
                <a:latin typeface="Bookman Old Style" pitchFamily="18" charset="0"/>
              </a:rPr>
              <a:t>заведующего.</a:t>
            </a:r>
            <a:endParaRPr lang="ru-RU" dirty="0"/>
          </a:p>
        </p:txBody>
      </p:sp>
    </p:spTree>
    <p:extLst>
      <p:ext uri="{BB962C8B-B14F-4D97-AF65-F5344CB8AC3E}">
        <p14:creationId xmlns:p14="http://schemas.microsoft.com/office/powerpoint/2010/main" val="3176380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576064"/>
          </a:xfrm>
        </p:spPr>
        <p:txBody>
          <a:bodyPr>
            <a:noAutofit/>
          </a:bodyPr>
          <a:lstStyle/>
          <a:p>
            <a:r>
              <a:rPr lang="ru-RU" sz="2000" b="1" dirty="0" smtClean="0">
                <a:solidFill>
                  <a:schemeClr val="accent3">
                    <a:lumMod val="50000"/>
                  </a:schemeClr>
                </a:solidFill>
                <a:latin typeface="Bookman Old Style" pitchFamily="18" charset="0"/>
              </a:rPr>
              <a:t>Условия организации питания</a:t>
            </a:r>
            <a:endParaRPr lang="ru-RU" sz="2000" b="1" dirty="0">
              <a:solidFill>
                <a:schemeClr val="accent3">
                  <a:lumMod val="50000"/>
                </a:schemeClr>
              </a:solidFill>
              <a:latin typeface="Bookman Old Style" pitchFamily="18" charset="0"/>
            </a:endParaRPr>
          </a:p>
        </p:txBody>
      </p:sp>
      <p:sp>
        <p:nvSpPr>
          <p:cNvPr id="5" name="Текст 4"/>
          <p:cNvSpPr>
            <a:spLocks noGrp="1"/>
          </p:cNvSpPr>
          <p:nvPr>
            <p:ph type="body" idx="1"/>
          </p:nvPr>
        </p:nvSpPr>
        <p:spPr>
          <a:xfrm>
            <a:off x="457200" y="764704"/>
            <a:ext cx="8147248" cy="1152127"/>
          </a:xfrm>
        </p:spPr>
        <p:txBody>
          <a:bodyPr>
            <a:normAutofit fontScale="62500" lnSpcReduction="20000"/>
          </a:bodyPr>
          <a:lstStyle/>
          <a:p>
            <a:pPr algn="ctr"/>
            <a:r>
              <a:rPr lang="ru-RU" b="0" dirty="0">
                <a:latin typeface="Bookman Old Style" pitchFamily="18" charset="0"/>
              </a:rPr>
              <a:t>В соответствии с требованиями СП 2.4.3648-20, СанПиН 2.3/2.4.3590-20 и ТР ТС 021/2011 в детском саду выделены производственные помещения для приема и хранения продуктов, приготовления пищевой продукции. Производственные помещения </a:t>
            </a:r>
            <a:r>
              <a:rPr lang="ru-RU" b="0" dirty="0" smtClean="0">
                <a:latin typeface="Bookman Old Style" pitchFamily="18" charset="0"/>
              </a:rPr>
              <a:t>оснащены механическим</a:t>
            </a:r>
            <a:r>
              <a:rPr lang="ru-RU" b="0" dirty="0">
                <a:latin typeface="Bookman Old Style" pitchFamily="18" charset="0"/>
              </a:rPr>
              <a:t>, тепловым и холодильным оборудованием, инвентарем, посудой и мебелью</a:t>
            </a:r>
            <a:r>
              <a:rPr lang="ru-RU" b="0" dirty="0" smtClean="0">
                <a:latin typeface="Bookman Old Style" pitchFamily="18" charset="0"/>
              </a:rPr>
              <a:t>.</a:t>
            </a:r>
            <a:endParaRPr lang="ru-RU" b="0" dirty="0">
              <a:latin typeface="Bookman Old Style" pitchFamily="18" charset="0"/>
            </a:endParaRPr>
          </a:p>
        </p:txBody>
      </p:sp>
      <p:pic>
        <p:nvPicPr>
          <p:cNvPr id="2050" name="Picture 2" descr="C:\Users\User\Desktop\ФОТО\IMG-4899699b146152afc3114346348d73bf-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0" y="2492896"/>
            <a:ext cx="6236145" cy="288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Объект 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427984" y="2132856"/>
            <a:ext cx="3951288" cy="3951288"/>
          </a:xfrm>
          <a:prstGeom prst="rect">
            <a:avLst/>
          </a:prstGeom>
          <a:ln>
            <a:noFill/>
          </a:ln>
          <a:effectLst>
            <a:softEdge rad="112500"/>
          </a:effectLst>
        </p:spPr>
      </p:pic>
    </p:spTree>
    <p:extLst>
      <p:ext uri="{BB962C8B-B14F-4D97-AF65-F5344CB8AC3E}">
        <p14:creationId xmlns:p14="http://schemas.microsoft.com/office/powerpoint/2010/main" val="2757337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Объект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9952" y="1916832"/>
            <a:ext cx="4512501" cy="3384376"/>
          </a:xfrm>
          <a:prstGeom prst="rect">
            <a:avLst/>
          </a:prstGeom>
          <a:ln>
            <a:noFill/>
          </a:ln>
          <a:effectLst>
            <a:softEdge rad="112500"/>
          </a:effectLst>
        </p:spPr>
      </p:pic>
      <p:sp>
        <p:nvSpPr>
          <p:cNvPr id="2" name="Заголовок 1"/>
          <p:cNvSpPr>
            <a:spLocks noGrp="1"/>
          </p:cNvSpPr>
          <p:nvPr>
            <p:ph type="title"/>
          </p:nvPr>
        </p:nvSpPr>
        <p:spPr>
          <a:xfrm>
            <a:off x="457200" y="476672"/>
            <a:ext cx="8075240" cy="504056"/>
          </a:xfrm>
        </p:spPr>
        <p:txBody>
          <a:bodyPr>
            <a:noAutofit/>
          </a:bodyPr>
          <a:lstStyle/>
          <a:p>
            <a:pPr algn="ctr"/>
            <a:r>
              <a:rPr lang="ru-RU" dirty="0" smtClean="0">
                <a:solidFill>
                  <a:schemeClr val="accent3">
                    <a:lumMod val="50000"/>
                  </a:schemeClr>
                </a:solidFill>
                <a:latin typeface="Bookman Old Style" pitchFamily="18" charset="0"/>
              </a:rPr>
              <a:t>Основные </a:t>
            </a:r>
            <a:r>
              <a:rPr lang="ru-RU" dirty="0">
                <a:solidFill>
                  <a:schemeClr val="accent3">
                    <a:lumMod val="50000"/>
                  </a:schemeClr>
                </a:solidFill>
                <a:latin typeface="Bookman Old Style" pitchFamily="18" charset="0"/>
              </a:rPr>
              <a:t>принципы организации питания в ДОУ </a:t>
            </a:r>
            <a:endParaRPr lang="ru-RU" sz="1200" dirty="0">
              <a:solidFill>
                <a:schemeClr val="accent3">
                  <a:lumMod val="50000"/>
                </a:schemeClr>
              </a:solidFill>
              <a:latin typeface="Bookman Old Style" pitchFamily="18" charset="0"/>
            </a:endParaRPr>
          </a:p>
        </p:txBody>
      </p:sp>
      <p:sp>
        <p:nvSpPr>
          <p:cNvPr id="4" name="Текст 3"/>
          <p:cNvSpPr>
            <a:spLocks noGrp="1"/>
          </p:cNvSpPr>
          <p:nvPr>
            <p:ph type="body" sz="half" idx="2"/>
          </p:nvPr>
        </p:nvSpPr>
        <p:spPr>
          <a:xfrm>
            <a:off x="457200" y="908720"/>
            <a:ext cx="4114800" cy="5217443"/>
          </a:xfrm>
        </p:spPr>
        <p:txBody>
          <a:bodyPr>
            <a:normAutofit fontScale="92500"/>
          </a:bodyPr>
          <a:lstStyle/>
          <a:p>
            <a:r>
              <a:rPr lang="ru-RU" dirty="0"/>
              <a:t/>
            </a:r>
            <a:br>
              <a:rPr lang="ru-RU" dirty="0"/>
            </a:br>
            <a:r>
              <a:rPr lang="ru-RU" sz="1800" dirty="0" smtClean="0"/>
              <a:t>- </a:t>
            </a:r>
            <a:r>
              <a:rPr lang="ru-RU" sz="1800" dirty="0" smtClean="0">
                <a:latin typeface="Bookman Old Style" pitchFamily="18" charset="0"/>
              </a:rPr>
              <a:t>Соответствие </a:t>
            </a:r>
            <a:r>
              <a:rPr lang="ru-RU" sz="1800" dirty="0">
                <a:latin typeface="Bookman Old Style" pitchFamily="18" charset="0"/>
              </a:rPr>
              <a:t>энергетической ценности рациона </a:t>
            </a:r>
            <a:r>
              <a:rPr lang="ru-RU" sz="1800" dirty="0" err="1">
                <a:latin typeface="Bookman Old Style" pitchFamily="18" charset="0"/>
              </a:rPr>
              <a:t>энергозатратам</a:t>
            </a:r>
            <a:r>
              <a:rPr lang="ru-RU" sz="1800" dirty="0">
                <a:latin typeface="Bookman Old Style" pitchFamily="18" charset="0"/>
              </a:rPr>
              <a:t> ребенка.</a:t>
            </a:r>
            <a:br>
              <a:rPr lang="ru-RU" sz="1800" dirty="0">
                <a:latin typeface="Bookman Old Style" pitchFamily="18" charset="0"/>
              </a:rPr>
            </a:br>
            <a:r>
              <a:rPr lang="ru-RU" sz="1800" dirty="0" smtClean="0">
                <a:latin typeface="Bookman Old Style" pitchFamily="18" charset="0"/>
              </a:rPr>
              <a:t>- Сбалансированность </a:t>
            </a:r>
            <a:r>
              <a:rPr lang="ru-RU" sz="1800" dirty="0">
                <a:latin typeface="Bookman Old Style" pitchFamily="18" charset="0"/>
              </a:rPr>
              <a:t>в рационе всех заменимых и незаменимых пищевых веществ.</a:t>
            </a:r>
            <a:br>
              <a:rPr lang="ru-RU" sz="1800" dirty="0">
                <a:latin typeface="Bookman Old Style" pitchFamily="18" charset="0"/>
              </a:rPr>
            </a:br>
            <a:r>
              <a:rPr lang="ru-RU" sz="1800" dirty="0" smtClean="0">
                <a:latin typeface="Bookman Old Style" pitchFamily="18" charset="0"/>
              </a:rPr>
              <a:t>- Максимальное </a:t>
            </a:r>
            <a:r>
              <a:rPr lang="ru-RU" sz="1800" dirty="0">
                <a:latin typeface="Bookman Old Style" pitchFamily="18" charset="0"/>
              </a:rPr>
              <a:t>разнообразие продуктов и блюд, обеспечивающих сбалансированность рациона.</a:t>
            </a:r>
            <a:br>
              <a:rPr lang="ru-RU" sz="1800" dirty="0">
                <a:latin typeface="Bookman Old Style" pitchFamily="18" charset="0"/>
              </a:rPr>
            </a:br>
            <a:r>
              <a:rPr lang="ru-RU" sz="1800" dirty="0" smtClean="0">
                <a:latin typeface="Bookman Old Style" pitchFamily="18" charset="0"/>
              </a:rPr>
              <a:t>- Правильная </a:t>
            </a:r>
            <a:r>
              <a:rPr lang="ru-RU" sz="1800" dirty="0">
                <a:latin typeface="Bookman Old Style" pitchFamily="18" charset="0"/>
              </a:rPr>
              <a:t>технологическая и кулинарная обработка продуктов, направленная на сохранность их исходной пищевой ценности, а также высокие вкусовые качества блюд</a:t>
            </a:r>
            <a:r>
              <a:rPr lang="ru-RU" sz="1800" dirty="0" smtClean="0">
                <a:latin typeface="Bookman Old Style" pitchFamily="18" charset="0"/>
              </a:rPr>
              <a:t>.</a:t>
            </a:r>
            <a:r>
              <a:rPr lang="ru-RU" sz="1800" dirty="0">
                <a:latin typeface="Bookman Old Style" pitchFamily="18" charset="0"/>
              </a:rPr>
              <a:t/>
            </a:r>
            <a:br>
              <a:rPr lang="ru-RU" sz="1800" dirty="0">
                <a:latin typeface="Bookman Old Style" pitchFamily="18" charset="0"/>
              </a:rPr>
            </a:br>
            <a:r>
              <a:rPr lang="ru-RU" sz="1800" dirty="0" smtClean="0">
                <a:latin typeface="Bookman Old Style" pitchFamily="18" charset="0"/>
              </a:rPr>
              <a:t>- Оптимальный </a:t>
            </a:r>
            <a:r>
              <a:rPr lang="ru-RU" sz="1800" dirty="0">
                <a:latin typeface="Bookman Old Style" pitchFamily="18" charset="0"/>
              </a:rPr>
              <a:t>режим питания, обстановка, формирующая у детей навыки культуры приема пищи. </a:t>
            </a:r>
          </a:p>
        </p:txBody>
      </p:sp>
    </p:spTree>
    <p:extLst>
      <p:ext uri="{BB962C8B-B14F-4D97-AF65-F5344CB8AC3E}">
        <p14:creationId xmlns:p14="http://schemas.microsoft.com/office/powerpoint/2010/main" val="1636661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chemeClr val="accent3">
                    <a:lumMod val="50000"/>
                  </a:schemeClr>
                </a:solidFill>
                <a:latin typeface="Bookman Old Style" pitchFamily="18" charset="0"/>
              </a:rPr>
              <a:t>Прием пищи организован в групповых помещениях</a:t>
            </a:r>
            <a:endParaRPr lang="ru-RU" sz="2400" b="1" dirty="0">
              <a:solidFill>
                <a:schemeClr val="accent3">
                  <a:lumMod val="50000"/>
                </a:schemeClr>
              </a:solidFill>
              <a:latin typeface="Bookman Old Style"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87624" y="1484784"/>
            <a:ext cx="3394472" cy="4525963"/>
          </a:xfrm>
          <a:prstGeom prst="rect">
            <a:avLst/>
          </a:prstGeom>
          <a:ln>
            <a:noFill/>
          </a:ln>
          <a:effectLst>
            <a:softEdge rad="112500"/>
          </a:effectLst>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36096" y="1484784"/>
            <a:ext cx="2592288" cy="4444751"/>
          </a:xfrm>
          <a:prstGeom prst="rect">
            <a:avLst/>
          </a:prstGeom>
          <a:ln>
            <a:noFill/>
          </a:ln>
          <a:effectLst>
            <a:softEdge rad="112500"/>
          </a:effectLst>
        </p:spPr>
      </p:pic>
    </p:spTree>
    <p:extLst>
      <p:ext uri="{BB962C8B-B14F-4D97-AF65-F5344CB8AC3E}">
        <p14:creationId xmlns:p14="http://schemas.microsoft.com/office/powerpoint/2010/main" val="492930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2" y="476672"/>
            <a:ext cx="3840427" cy="2880320"/>
          </a:xfrm>
          <a:prstGeom prst="rect">
            <a:avLst/>
          </a:prstGeom>
          <a:ln>
            <a:noFill/>
          </a:ln>
          <a:effectLst>
            <a:softEdge rad="112500"/>
          </a:effectLst>
        </p:spPr>
      </p:pic>
      <p:pic>
        <p:nvPicPr>
          <p:cNvPr id="3074" name="Picture 2" descr="C:\Users\User\Desktop\ФОТО\ФОТОМАТЕРИАЛЫ\IMG_37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5906" y="3284984"/>
            <a:ext cx="4070195" cy="30526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User\Desktop\ФОТО\питание дети\IMG_20210211_1145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76671"/>
            <a:ext cx="3734061" cy="2516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User\Desktop\ФОТО\питание дети\IMG_20210211_1145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00" y="3645024"/>
            <a:ext cx="4033706" cy="2481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Объект 5"/>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2855712" y="1979839"/>
            <a:ext cx="3480387" cy="2610290"/>
          </a:xfrm>
          <a:prstGeom prst="rect">
            <a:avLst/>
          </a:prstGeom>
          <a:ln>
            <a:noFill/>
          </a:ln>
          <a:effectLst>
            <a:softEdge rad="112500"/>
          </a:effectLst>
        </p:spPr>
      </p:pic>
    </p:spTree>
    <p:extLst>
      <p:ext uri="{BB962C8B-B14F-4D97-AF65-F5344CB8AC3E}">
        <p14:creationId xmlns:p14="http://schemas.microsoft.com/office/powerpoint/2010/main" val="1560441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758</Words>
  <Application>Microsoft Office PowerPoint</Application>
  <PresentationFormat>Экран (4:3)</PresentationFormat>
  <Paragraphs>87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Организация питания воспитанников муниципального казенного дошкольного образовательного учреждения детского сада «Рябинка» г. Тайшета </vt:lpstr>
      <vt:lpstr>Презентация PowerPoint</vt:lpstr>
      <vt:lpstr>Нормативно-правовые документы регламентирующие организацию питания в МКДОУ «Рябинка»</vt:lpstr>
      <vt:lpstr>При организации питания работники детского сада ведут и используют следующие документы:</vt:lpstr>
      <vt:lpstr> Способ организации питания</vt:lpstr>
      <vt:lpstr>Условия организации питания</vt:lpstr>
      <vt:lpstr>Основные принципы организации питания в ДОУ </vt:lpstr>
      <vt:lpstr>Прием пищи организован в групповых помещениях</vt:lpstr>
      <vt:lpstr>Презентация PowerPoint</vt:lpstr>
      <vt:lpstr>Порядок предоставления приемов пищи воспитанникам</vt:lpstr>
      <vt:lpstr>При организации питьевого режима соблюдаются правила и нормативы, установленные СанПиН 2.3/2.4.3590-20.</vt:lpstr>
      <vt:lpstr>Презентация PowerPoint</vt:lpstr>
      <vt:lpstr>Обязанности участников образовательных отношений при организации питания</vt:lpstr>
      <vt:lpstr>Контроль за организацией питания</vt:lpstr>
      <vt:lpstr>Меры по улучшению организации питания</vt:lpstr>
      <vt:lpstr>С целью изучения и выявления уровня организации качества питания детей ДОУ проведено анкетирование родителей  Родителям были заданы вопросы, обобщенные результаты которых представлены ниже в диаграммах.</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питания в МКДОУ «Рябинка» г.Тайшета</dc:title>
  <dc:creator>Пользователь</dc:creator>
  <cp:lastModifiedBy>User</cp:lastModifiedBy>
  <cp:revision>34</cp:revision>
  <dcterms:created xsi:type="dcterms:W3CDTF">2021-02-09T03:31:56Z</dcterms:created>
  <dcterms:modified xsi:type="dcterms:W3CDTF">2021-02-12T02:24:47Z</dcterms:modified>
</cp:coreProperties>
</file>